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media/image12.jpg" ContentType="image/png"/>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8" r:id="rId5"/>
    <p:sldMasterId id="2147484677" r:id="rId6"/>
  </p:sldMasterIdLst>
  <p:notesMasterIdLst>
    <p:notesMasterId r:id="rId62"/>
  </p:notesMasterIdLst>
  <p:handoutMasterIdLst>
    <p:handoutMasterId r:id="rId63"/>
  </p:handoutMasterIdLst>
  <p:sldIdLst>
    <p:sldId id="1895" r:id="rId7"/>
    <p:sldId id="324" r:id="rId8"/>
    <p:sldId id="1843" r:id="rId9"/>
    <p:sldId id="1871" r:id="rId10"/>
    <p:sldId id="4001" r:id="rId11"/>
    <p:sldId id="1861" r:id="rId12"/>
    <p:sldId id="1822" r:id="rId13"/>
    <p:sldId id="1823" r:id="rId14"/>
    <p:sldId id="3980" r:id="rId15"/>
    <p:sldId id="3981" r:id="rId16"/>
    <p:sldId id="1876" r:id="rId17"/>
    <p:sldId id="1880" r:id="rId18"/>
    <p:sldId id="1883" r:id="rId19"/>
    <p:sldId id="3976" r:id="rId20"/>
    <p:sldId id="2019" r:id="rId21"/>
    <p:sldId id="342" r:id="rId22"/>
    <p:sldId id="484" r:id="rId23"/>
    <p:sldId id="1898" r:id="rId24"/>
    <p:sldId id="3984" r:id="rId25"/>
    <p:sldId id="3985" r:id="rId26"/>
    <p:sldId id="3986" r:id="rId27"/>
    <p:sldId id="3983" r:id="rId28"/>
    <p:sldId id="1885" r:id="rId29"/>
    <p:sldId id="3975" r:id="rId30"/>
    <p:sldId id="1888" r:id="rId31"/>
    <p:sldId id="1890" r:id="rId32"/>
    <p:sldId id="1889" r:id="rId33"/>
    <p:sldId id="3977" r:id="rId34"/>
    <p:sldId id="1863" r:id="rId35"/>
    <p:sldId id="494" r:id="rId36"/>
    <p:sldId id="1878" r:id="rId37"/>
    <p:sldId id="384" r:id="rId38"/>
    <p:sldId id="1855" r:id="rId39"/>
    <p:sldId id="488" r:id="rId40"/>
    <p:sldId id="3982" r:id="rId41"/>
    <p:sldId id="3978" r:id="rId42"/>
    <p:sldId id="1660" r:id="rId43"/>
    <p:sldId id="479" r:id="rId44"/>
    <p:sldId id="461" r:id="rId45"/>
    <p:sldId id="1892" r:id="rId46"/>
    <p:sldId id="3989" r:id="rId47"/>
    <p:sldId id="4000" r:id="rId48"/>
    <p:sldId id="3988" r:id="rId49"/>
    <p:sldId id="3999" r:id="rId50"/>
    <p:sldId id="3990" r:id="rId51"/>
    <p:sldId id="3991" r:id="rId52"/>
    <p:sldId id="3992" r:id="rId53"/>
    <p:sldId id="3993" r:id="rId54"/>
    <p:sldId id="3994" r:id="rId55"/>
    <p:sldId id="3995" r:id="rId56"/>
    <p:sldId id="3996" r:id="rId57"/>
    <p:sldId id="3997" r:id="rId58"/>
    <p:sldId id="3998" r:id="rId59"/>
    <p:sldId id="1848" r:id="rId60"/>
    <p:sldId id="3987"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895"/>
            <p14:sldId id="324"/>
            <p14:sldId id="1843"/>
            <p14:sldId id="1871"/>
            <p14:sldId id="4001"/>
            <p14:sldId id="1861"/>
            <p14:sldId id="1822"/>
            <p14:sldId id="1823"/>
            <p14:sldId id="3980"/>
            <p14:sldId id="3981"/>
            <p14:sldId id="1876"/>
            <p14:sldId id="1880"/>
            <p14:sldId id="1883"/>
            <p14:sldId id="3976"/>
            <p14:sldId id="2019"/>
            <p14:sldId id="342"/>
            <p14:sldId id="484"/>
            <p14:sldId id="1898"/>
            <p14:sldId id="3984"/>
            <p14:sldId id="3985"/>
            <p14:sldId id="3986"/>
            <p14:sldId id="3983"/>
            <p14:sldId id="1885"/>
          </p14:sldIdLst>
        </p14:section>
        <p14:section name="ReverseDSC" id="{311F654B-9FC7-497B-BB10-C97961284DD2}">
          <p14:sldIdLst>
            <p14:sldId id="3975"/>
            <p14:sldId id="1888"/>
            <p14:sldId id="1890"/>
            <p14:sldId id="1889"/>
            <p14:sldId id="3977"/>
          </p14:sldIdLst>
        </p14:section>
        <p14:section name="Azure Automation" id="{9DB58BAF-1344-4AA7-9642-FA0C95D5FC5C}">
          <p14:sldIdLst>
            <p14:sldId id="1863"/>
            <p14:sldId id="494"/>
            <p14:sldId id="1878"/>
            <p14:sldId id="384"/>
            <p14:sldId id="1855"/>
            <p14:sldId id="488"/>
            <p14:sldId id="3982"/>
          </p14:sldIdLst>
        </p14:section>
        <p14:section name="Azure DevOPS" id="{6A32EC01-E33B-4C98-9FD6-C2B51BB5AC78}">
          <p14:sldIdLst>
            <p14:sldId id="3978"/>
            <p14:sldId id="1660"/>
            <p14:sldId id="479"/>
            <p14:sldId id="461"/>
            <p14:sldId id="1892"/>
          </p14:sldIdLst>
        </p14:section>
        <p14:section name="Roadmap" id="{6C09CE84-2A22-4D62-A07F-973B74C4E701}">
          <p14:sldIdLst>
            <p14:sldId id="3989"/>
            <p14:sldId id="4000"/>
            <p14:sldId id="3988"/>
            <p14:sldId id="3999"/>
            <p14:sldId id="3990"/>
            <p14:sldId id="3991"/>
            <p14:sldId id="3992"/>
            <p14:sldId id="3993"/>
            <p14:sldId id="3994"/>
            <p14:sldId id="3995"/>
            <p14:sldId id="3996"/>
            <p14:sldId id="3997"/>
            <p14:sldId id="3998"/>
          </p14:sldIdLst>
        </p14:section>
        <p14:section name="Outro" id="{CE18F531-8D47-4791-8D82-51A163BAEC53}">
          <p14:sldIdLst>
            <p14:sldId id="1848"/>
            <p14:sldId id="39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Nik Charlebois" initials="NC" lastIdx="5" clrIdx="4">
    <p:extLst>
      <p:ext uri="{19B8F6BF-5375-455C-9EA6-DF929625EA0E}">
        <p15:presenceInfo xmlns:p15="http://schemas.microsoft.com/office/powerpoint/2012/main" userId="S::nicharl@microsoft.com::3b3d6d36-0094-4904-893b-6a292e2ae079" providerId="AD"/>
      </p:ext>
    </p:extLst>
  </p:cmAuthor>
  <p:cmAuthor id="5" name="Thorsten Loeschmann" initials="TL" lastIdx="4" clrIdx="5">
    <p:extLst>
      <p:ext uri="{19B8F6BF-5375-455C-9EA6-DF929625EA0E}">
        <p15:presenceInfo xmlns:p15="http://schemas.microsoft.com/office/powerpoint/2012/main" userId="Thorsten Loesch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8272"/>
    <a:srgbClr val="FFFFFF"/>
    <a:srgbClr val="1A1A1A"/>
    <a:srgbClr val="EAEAEA"/>
    <a:srgbClr val="0078D4"/>
    <a:srgbClr val="107C10"/>
    <a:srgbClr val="004B50"/>
    <a:srgbClr val="00BCF2"/>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36" y="13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2/19/2020 9:37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2/19/2020 9:02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5248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Tree>
    <p:extLst>
      <p:ext uri="{BB962C8B-B14F-4D97-AF65-F5344CB8AC3E}">
        <p14:creationId xmlns:p14="http://schemas.microsoft.com/office/powerpoint/2010/main" val="29929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a:p>
        </p:txBody>
      </p:sp>
    </p:spTree>
    <p:extLst>
      <p:ext uri="{BB962C8B-B14F-4D97-AF65-F5344CB8AC3E}">
        <p14:creationId xmlns:p14="http://schemas.microsoft.com/office/powerpoint/2010/main" val="219134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Tree>
    <p:extLst>
      <p:ext uri="{BB962C8B-B14F-4D97-AF65-F5344CB8AC3E}">
        <p14:creationId xmlns:p14="http://schemas.microsoft.com/office/powerpoint/2010/main" val="65112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6827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337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36</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4135289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79371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8872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Tree>
    <p:extLst>
      <p:ext uri="{BB962C8B-B14F-4D97-AF65-F5344CB8AC3E}">
        <p14:creationId xmlns:p14="http://schemas.microsoft.com/office/powerpoint/2010/main" val="410067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17775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6913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a:p>
        </p:txBody>
      </p:sp>
    </p:spTree>
    <p:extLst>
      <p:ext uri="{BB962C8B-B14F-4D97-AF65-F5344CB8AC3E}">
        <p14:creationId xmlns:p14="http://schemas.microsoft.com/office/powerpoint/2010/main" val="27127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4171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Meaning I don’t tell it do this and then that, but rather here is how I want this, then do whatever in you need to </a:t>
            </a:r>
            <a:r>
              <a:rPr lang="en-US" err="1"/>
              <a:t>to</a:t>
            </a:r>
            <a:r>
              <a:rPr lang="en-US"/>
              <a:t>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346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I don’t tell it do this and then that, but rather here is how I want this, then do </a:t>
            </a:r>
            <a:r>
              <a:rPr lang="en-US"/>
              <a:t>whatever you </a:t>
            </a:r>
            <a:r>
              <a:rPr lang="en-US" dirty="0"/>
              <a:t>need to get me there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9723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14</a:t>
            </a:fld>
            <a:endParaRPr lang="en-US"/>
          </a:p>
        </p:txBody>
      </p:sp>
    </p:spTree>
    <p:extLst>
      <p:ext uri="{BB962C8B-B14F-4D97-AF65-F5344CB8AC3E}">
        <p14:creationId xmlns:p14="http://schemas.microsoft.com/office/powerpoint/2010/main" val="183869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2/19/2020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34020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3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01505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4567991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187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0"/>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stretch>
            <a:fillRect/>
          </a:stretch>
        </p:blipFill>
        <p:spPr>
          <a:xfrm>
            <a:off x="1" y="3213865"/>
            <a:ext cx="12192000" cy="3654955"/>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4354974" y="6305062"/>
            <a:ext cx="3731457" cy="430887"/>
          </a:xfrm>
          <a:prstGeom prst="rect">
            <a:avLst/>
          </a:prstGeom>
          <a:noFill/>
        </p:spPr>
        <p:txBody>
          <a:bodyPr wrap="square" lIns="0" tIns="0" rIns="0" bIns="0" rtlCol="0">
            <a:spAutoFit/>
          </a:bodyPr>
          <a:lstStyle/>
          <a:p>
            <a:pPr algn="ctr"/>
            <a:r>
              <a:rPr lang="en-CA" sz="2800" b="1" spc="0">
                <a:solidFill>
                  <a:srgbClr val="231F20"/>
                </a:solidFill>
                <a:effectLst/>
                <a:latin typeface="Segoe UI" panose="020B0502040204020203" pitchFamily="34" charset="0"/>
                <a:cs typeface="Segoe UI" panose="020B0502040204020203" pitchFamily="34" charset="0"/>
              </a:rPr>
              <a:t>#M365SATMTL</a:t>
            </a:r>
          </a:p>
        </p:txBody>
      </p:sp>
      <p:sp>
        <p:nvSpPr>
          <p:cNvPr id="10" name="TextBox 9">
            <a:extLst>
              <a:ext uri="{FF2B5EF4-FFF2-40B4-BE49-F238E27FC236}">
                <a16:creationId xmlns:a16="http://schemas.microsoft.com/office/drawing/2014/main" id="{0ABAD479-79CE-4AFD-9734-657D9C063930}"/>
              </a:ext>
            </a:extLst>
          </p:cNvPr>
          <p:cNvSpPr txBox="1"/>
          <p:nvPr userDrawn="1"/>
        </p:nvSpPr>
        <p:spPr>
          <a:xfrm>
            <a:off x="7803371" y="6365028"/>
            <a:ext cx="3731457" cy="369332"/>
          </a:xfrm>
          <a:prstGeom prst="rect">
            <a:avLst/>
          </a:prstGeom>
          <a:noFill/>
        </p:spPr>
        <p:txBody>
          <a:bodyPr wrap="square" lIns="0" tIns="0" rIns="0" bIns="0" rtlCol="0">
            <a:spAutoFit/>
          </a:bodyPr>
          <a:lstStyle/>
          <a:p>
            <a:pPr algn="r"/>
            <a:r>
              <a:rPr lang="en-CA" sz="2400" b="1" spc="0">
                <a:solidFill>
                  <a:srgbClr val="231F20"/>
                </a:solidFill>
                <a:effectLst/>
                <a:latin typeface="Segoe UI" panose="020B0502040204020203" pitchFamily="34" charset="0"/>
                <a:cs typeface="Segoe UI" panose="020B0502040204020203" pitchFamily="34" charset="0"/>
              </a:rPr>
              <a:t>11 </a:t>
            </a:r>
            <a:r>
              <a:rPr lang="en-CA" sz="2400" b="1" spc="0" err="1">
                <a:solidFill>
                  <a:srgbClr val="231F20"/>
                </a:solidFill>
                <a:effectLst/>
                <a:latin typeface="Segoe UI" panose="020B0502040204020203" pitchFamily="34" charset="0"/>
                <a:cs typeface="Segoe UI" panose="020B0502040204020203" pitchFamily="34" charset="0"/>
              </a:rPr>
              <a:t>mai</a:t>
            </a:r>
            <a:r>
              <a:rPr lang="en-CA" sz="2400" b="1" spc="0">
                <a:solidFill>
                  <a:srgbClr val="231F20"/>
                </a:solidFill>
                <a:effectLst/>
                <a:latin typeface="Segoe UI" panose="020B0502040204020203" pitchFamily="34" charset="0"/>
                <a:cs typeface="Segoe UI" panose="020B0502040204020203" pitchFamily="34" charset="0"/>
              </a:rPr>
              <a:t> 2019</a:t>
            </a:r>
          </a:p>
        </p:txBody>
      </p:sp>
      <p:sp>
        <p:nvSpPr>
          <p:cNvPr id="11" name="TextBox 10">
            <a:extLst>
              <a:ext uri="{FF2B5EF4-FFF2-40B4-BE49-F238E27FC236}">
                <a16:creationId xmlns:a16="http://schemas.microsoft.com/office/drawing/2014/main" id="{5B5FEC43-9228-49F6-818B-ECB83DD6FD6F}"/>
              </a:ext>
            </a:extLst>
          </p:cNvPr>
          <p:cNvSpPr txBox="1"/>
          <p:nvPr userDrawn="1"/>
        </p:nvSpPr>
        <p:spPr>
          <a:xfrm>
            <a:off x="657173" y="6365028"/>
            <a:ext cx="3731457" cy="369332"/>
          </a:xfrm>
          <a:prstGeom prst="rect">
            <a:avLst/>
          </a:prstGeom>
          <a:noFill/>
        </p:spPr>
        <p:txBody>
          <a:bodyPr wrap="square" lIns="0" tIns="0" rIns="0" bIns="0" rtlCol="0">
            <a:spAutoFit/>
          </a:bodyPr>
          <a:lstStyle/>
          <a:p>
            <a:r>
              <a:rPr lang="en-CA" sz="2400" b="1" spc="0">
                <a:solidFill>
                  <a:srgbClr val="231F20"/>
                </a:solidFill>
                <a:effectLst/>
                <a:latin typeface="Segoe UI" panose="020B0502040204020203" pitchFamily="34" charset="0"/>
                <a:cs typeface="Segoe UI" panose="020B0502040204020203" pitchFamily="34" charset="0"/>
              </a:rPr>
              <a:t>bit.ly/M365SATMTL19</a:t>
            </a:r>
          </a:p>
        </p:txBody>
      </p:sp>
      <p:sp>
        <p:nvSpPr>
          <p:cNvPr id="12" name="Title 16">
            <a:extLst>
              <a:ext uri="{FF2B5EF4-FFF2-40B4-BE49-F238E27FC236}">
                <a16:creationId xmlns:a16="http://schemas.microsoft.com/office/drawing/2014/main" id="{CE2F1A22-AD1D-423D-9343-24FD108F9101}"/>
              </a:ext>
            </a:extLst>
          </p:cNvPr>
          <p:cNvSpPr>
            <a:spLocks noGrp="1"/>
          </p:cNvSpPr>
          <p:nvPr>
            <p:ph type="title" hasCustomPrompt="1"/>
          </p:nvPr>
        </p:nvSpPr>
        <p:spPr>
          <a:xfrm>
            <a:off x="-1" y="563151"/>
            <a:ext cx="8617608" cy="1628018"/>
          </a:xfrm>
          <a:solidFill>
            <a:schemeClr val="bg1">
              <a:lumMod val="95000"/>
              <a:alpha val="80000"/>
            </a:schemeClr>
          </a:solidFill>
          <a:ln>
            <a:noFill/>
          </a:ln>
        </p:spPr>
        <p:txBody>
          <a:bodyPr vert="horz" lIns="182880" tIns="137160" rIns="183600" bIns="45720" rtlCol="0" anchor="ctr" anchorCtr="0">
            <a:normAutofit/>
          </a:bodyPr>
          <a:lstStyle>
            <a:lvl1pPr defTabSz="914400">
              <a:defRPr sz="4000">
                <a:solidFill>
                  <a:schemeClr val="tx1"/>
                </a:solidFill>
              </a:defRPr>
            </a:lvl1pPr>
          </a:lstStyle>
          <a:p>
            <a:pPr defTabSz="914400"/>
            <a:r>
              <a:rPr lang="en-US"/>
              <a:t>Session Title</a:t>
            </a:r>
            <a:endParaRPr lang="en-US" sz="2670">
              <a:solidFill>
                <a:srgbClr val="333333"/>
              </a:solidFill>
              <a:ea typeface="+mj-ea"/>
            </a:endParaRPr>
          </a:p>
        </p:txBody>
      </p:sp>
      <p:sp>
        <p:nvSpPr>
          <p:cNvPr id="13" name="Text Placeholder 9">
            <a:extLst>
              <a:ext uri="{FF2B5EF4-FFF2-40B4-BE49-F238E27FC236}">
                <a16:creationId xmlns:a16="http://schemas.microsoft.com/office/drawing/2014/main" id="{1BF50559-8C91-40D5-AEAF-95A71927247E}"/>
              </a:ext>
            </a:extLst>
          </p:cNvPr>
          <p:cNvSpPr>
            <a:spLocks noGrp="1"/>
          </p:cNvSpPr>
          <p:nvPr>
            <p:ph type="body" sz="quarter" idx="16" hasCustomPrompt="1"/>
          </p:nvPr>
        </p:nvSpPr>
        <p:spPr>
          <a:xfrm>
            <a:off x="0" y="2190348"/>
            <a:ext cx="5487829" cy="583032"/>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a:t>Speaker Name</a:t>
            </a:r>
          </a:p>
        </p:txBody>
      </p:sp>
    </p:spTree>
    <p:extLst>
      <p:ext uri="{BB962C8B-B14F-4D97-AF65-F5344CB8AC3E}">
        <p14:creationId xmlns:p14="http://schemas.microsoft.com/office/powerpoint/2010/main" val="150867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Tree>
    <p:extLst>
      <p:ext uri="{BB962C8B-B14F-4D97-AF65-F5344CB8AC3E}">
        <p14:creationId xmlns:p14="http://schemas.microsoft.com/office/powerpoint/2010/main" val="1307867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00539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endParaRPr lang="en-US"/>
          </a:p>
        </p:txBody>
      </p:sp>
      <p:sp>
        <p:nvSpPr>
          <p:cNvPr id="6" name="Text Placeholder 4"/>
          <p:cNvSpPr>
            <a:spLocks noGrp="1"/>
          </p:cNvSpPr>
          <p:nvPr>
            <p:ph type="body" sz="quarter" idx="12"/>
          </p:nvPr>
        </p:nvSpPr>
        <p:spPr>
          <a:xfrm>
            <a:off x="519248" y="4114857"/>
            <a:ext cx="1115191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endParaRPr lang="en-US"/>
          </a:p>
        </p:txBody>
      </p:sp>
    </p:spTree>
    <p:extLst>
      <p:ext uri="{BB962C8B-B14F-4D97-AF65-F5344CB8AC3E}">
        <p14:creationId xmlns:p14="http://schemas.microsoft.com/office/powerpoint/2010/main" val="100240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81332" y="4355433"/>
            <a:ext cx="10240453" cy="461665"/>
          </a:xfrm>
        </p:spPr>
        <p:txBody>
          <a:bodyPr>
            <a:noAutofit/>
          </a:bodyPr>
          <a:lstStyle>
            <a:lvl1pPr marL="0" indent="0" algn="l">
              <a:lnSpc>
                <a:spcPct val="90000"/>
              </a:lnSpc>
              <a:spcBef>
                <a:spcPts val="0"/>
              </a:spcBef>
              <a:buNone/>
              <a:defRPr lang="en-US" sz="3600" kern="1200" spc="-70" baseline="0" dirty="0">
                <a:solidFill>
                  <a:srgbClr val="333333"/>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endParaRPr lang="en-US"/>
          </a:p>
        </p:txBody>
      </p:sp>
      <p:sp>
        <p:nvSpPr>
          <p:cNvPr id="7" name="Text Placeholder 6"/>
          <p:cNvSpPr>
            <a:spLocks noGrp="1"/>
          </p:cNvSpPr>
          <p:nvPr>
            <p:ph type="body" sz="quarter" idx="10"/>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rgbClr val="333333"/>
                </a:solidFill>
              </a:defRPr>
            </a:lvl1pPr>
          </a:lstStyle>
          <a:p>
            <a:pPr lvl="0"/>
            <a:endParaRPr lang="en-US"/>
          </a:p>
        </p:txBody>
      </p:sp>
    </p:spTree>
    <p:extLst>
      <p:ext uri="{BB962C8B-B14F-4D97-AF65-F5344CB8AC3E}">
        <p14:creationId xmlns:p14="http://schemas.microsoft.com/office/powerpoint/2010/main" val="2145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rgbClr val="00539F"/>
                </a:solidFill>
              </a:defRPr>
            </a:lvl1pPr>
          </a:lstStyle>
          <a:p>
            <a:endParaRPr lang="en-US"/>
          </a:p>
        </p:txBody>
      </p:sp>
      <p:sp>
        <p:nvSpPr>
          <p:cNvPr id="5" name="Text Placeholder 4"/>
          <p:cNvSpPr>
            <a:spLocks noGrp="1"/>
          </p:cNvSpPr>
          <p:nvPr>
            <p:ph type="body" sz="quarter" idx="10" hasCustomPrompt="1"/>
          </p:nvPr>
        </p:nvSpPr>
        <p:spPr>
          <a:xfrm>
            <a:off x="519248" y="1447800"/>
            <a:ext cx="11151917"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837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endParaRPr lang="en-US"/>
          </a:p>
        </p:txBody>
      </p:sp>
      <p:sp>
        <p:nvSpPr>
          <p:cNvPr id="4" name="Text Placeholder 3"/>
          <p:cNvSpPr>
            <a:spLocks noGrp="1"/>
          </p:cNvSpPr>
          <p:nvPr>
            <p:ph type="body" sz="quarter" idx="10"/>
          </p:nvPr>
        </p:nvSpPr>
        <p:spPr>
          <a:xfrm>
            <a:off x="520836" y="1447801"/>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2"/>
          </p:nvPr>
        </p:nvSpPr>
        <p:spPr>
          <a:xfrm>
            <a:off x="6280198" y="1450186"/>
            <a:ext cx="5396365"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32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3" name="Text Placeholder 2"/>
          <p:cNvSpPr>
            <a:spLocks noGrp="1"/>
          </p:cNvSpPr>
          <p:nvPr>
            <p:ph type="body" idx="1"/>
          </p:nvPr>
        </p:nvSpPr>
        <p:spPr>
          <a:xfrm>
            <a:off x="520835" y="1447801"/>
            <a:ext cx="5434948" cy="1207076"/>
          </a:xfrm>
          <a:prstGeom prst="rect">
            <a:avLst/>
          </a:prstGeom>
        </p:spPr>
        <p:txBody>
          <a:bodyPr>
            <a:no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262604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710" y="1447799"/>
            <a:ext cx="5434948" cy="1206000"/>
          </a:xfrm>
          <a:prstGeom prst="rect">
            <a:avLst/>
          </a:prstGeom>
        </p:spPr>
        <p:txBody>
          <a:bodyPr vert="horz" lIns="0" tIns="0" rIns="0" bIns="0" rtlCol="0">
            <a:noAutofit/>
          </a:bodyPr>
          <a:lstStyle>
            <a:lvl1pPr>
              <a:defRPr lang="en-US" sz="4000" b="0" cap="none" dirty="0" smtClean="0">
                <a:solidFill>
                  <a:srgbClr val="00539F"/>
                </a:solidFill>
              </a:defRPr>
            </a:lvl1pPr>
          </a:lstStyle>
          <a:p>
            <a:pPr marL="0" lvl="0" indent="0">
              <a:buNone/>
            </a:pPr>
            <a:endParaRPr lang="en-US"/>
          </a:p>
        </p:txBody>
      </p:sp>
      <p:sp>
        <p:nvSpPr>
          <p:cNvPr id="9" name="Content Placeholder 5"/>
          <p:cNvSpPr>
            <a:spLocks noGrp="1"/>
          </p:cNvSpPr>
          <p:nvPr>
            <p:ph sz="quarter" idx="13"/>
          </p:nvPr>
        </p:nvSpPr>
        <p:spPr>
          <a:xfrm>
            <a:off x="6219710"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0" y="0"/>
            <a:ext cx="5981670"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76237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522422" y="1447800"/>
            <a:ext cx="5233764"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6" name="Content Placeholder 5"/>
          <p:cNvSpPr>
            <a:spLocks noGrp="1"/>
          </p:cNvSpPr>
          <p:nvPr>
            <p:ph sz="quarter" idx="4"/>
          </p:nvPr>
        </p:nvSpPr>
        <p:spPr>
          <a:xfrm>
            <a:off x="6436563"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345634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6210330" y="0"/>
            <a:ext cx="5981670" cy="6858000"/>
          </a:xfrm>
        </p:spPr>
        <p:txBody>
          <a:bodyPr lIns="182880" anchor="ctr"/>
          <a:lstStyle>
            <a:lvl1pPr marL="0" indent="0" algn="l">
              <a:buNone/>
              <a:defRPr/>
            </a:lvl1pPr>
          </a:lstStyle>
          <a:p>
            <a:endParaRPr lang="en-US"/>
          </a:p>
        </p:txBody>
      </p:sp>
      <p:sp>
        <p:nvSpPr>
          <p:cNvPr id="6" name="Rectangle 5"/>
          <p:cNvSpPr/>
          <p:nvPr userDrawn="1"/>
        </p:nvSpPr>
        <p:spPr bwMode="white">
          <a:xfrm>
            <a:off x="0" y="-1"/>
            <a:ext cx="6278610"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835" y="2734986"/>
            <a:ext cx="5445583"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8" name="Text Placeholder 2"/>
          <p:cNvSpPr>
            <a:spLocks noGrp="1"/>
          </p:cNvSpPr>
          <p:nvPr>
            <p:ph type="body" idx="15"/>
          </p:nvPr>
        </p:nvSpPr>
        <p:spPr>
          <a:xfrm>
            <a:off x="519102" y="1447801"/>
            <a:ext cx="5434948" cy="1206000"/>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Tree>
    <p:extLst>
      <p:ext uri="{BB962C8B-B14F-4D97-AF65-F5344CB8AC3E}">
        <p14:creationId xmlns:p14="http://schemas.microsoft.com/office/powerpoint/2010/main" val="358085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43781" y="1447800"/>
            <a:ext cx="5434948" cy="553998"/>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7" name="Content Placeholder 5"/>
          <p:cNvSpPr>
            <a:spLocks noGrp="1"/>
          </p:cNvSpPr>
          <p:nvPr>
            <p:ph sz="quarter" idx="4"/>
          </p:nvPr>
        </p:nvSpPr>
        <p:spPr>
          <a:xfrm>
            <a:off x="266506" y="1447801"/>
            <a:ext cx="5486169"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Tree>
    <p:extLst>
      <p:ext uri="{BB962C8B-B14F-4D97-AF65-F5344CB8AC3E}">
        <p14:creationId xmlns:p14="http://schemas.microsoft.com/office/powerpoint/2010/main" val="1402359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7039" y="-1"/>
            <a:ext cx="6284961"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endParaRPr lang="en-US"/>
          </a:p>
        </p:txBody>
      </p:sp>
      <p:sp>
        <p:nvSpPr>
          <p:cNvPr id="4" name="Picture Placeholder 3"/>
          <p:cNvSpPr>
            <a:spLocks noGrp="1"/>
          </p:cNvSpPr>
          <p:nvPr>
            <p:ph type="pic" sz="quarter" idx="14"/>
          </p:nvPr>
        </p:nvSpPr>
        <p:spPr>
          <a:xfrm>
            <a:off x="1" y="0"/>
            <a:ext cx="5968967" cy="6858000"/>
          </a:xfrm>
        </p:spPr>
        <p:txBody>
          <a:bodyPr lIns="182880" anchor="ctr"/>
          <a:lstStyle>
            <a:lvl1pPr marL="0" indent="0" algn="l">
              <a:buNone/>
              <a:defRPr/>
            </a:lvl1pPr>
          </a:lstStyle>
          <a:p>
            <a:endParaRPr lang="en-US"/>
          </a:p>
        </p:txBody>
      </p:sp>
    </p:spTree>
    <p:extLst>
      <p:ext uri="{BB962C8B-B14F-4D97-AF65-F5344CB8AC3E}">
        <p14:creationId xmlns:p14="http://schemas.microsoft.com/office/powerpoint/2010/main" val="2748705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81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baseline="0">
                <a:solidFill>
                  <a:srgbClr val="00539F"/>
                </a:solidFill>
              </a:defRPr>
            </a:lvl1pPr>
          </a:lstStyle>
          <a:p>
            <a:endParaRPr lang="en-US"/>
          </a:p>
        </p:txBody>
      </p:sp>
      <p:sp>
        <p:nvSpPr>
          <p:cNvPr id="5" name="Text Placeholder 4"/>
          <p:cNvSpPr>
            <a:spLocks noGrp="1"/>
          </p:cNvSpPr>
          <p:nvPr>
            <p:ph type="body" sz="quarter" idx="10"/>
          </p:nvPr>
        </p:nvSpPr>
        <p:spPr>
          <a:xfrm>
            <a:off x="518453" y="1447800"/>
            <a:ext cx="11155093" cy="2025170"/>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274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2057164" y="-283871"/>
            <a:ext cx="16484751" cy="8782711"/>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0DECD12-329C-4DB9-851A-0DA9266CBA7F}"/>
              </a:ext>
            </a:extLst>
          </p:cNvPr>
          <p:cNvPicPr>
            <a:picLocks noChangeAspect="1"/>
          </p:cNvPicPr>
          <p:nvPr userDrawn="1"/>
        </p:nvPicPr>
        <p:blipFill>
          <a:blip r:embed="rId4"/>
          <a:stretch>
            <a:fillRect/>
          </a:stretch>
        </p:blipFill>
        <p:spPr>
          <a:xfrm>
            <a:off x="224248" y="1709508"/>
            <a:ext cx="3085627" cy="3769653"/>
          </a:xfrm>
          <a:prstGeom prst="rect">
            <a:avLst/>
          </a:prstGeom>
        </p:spPr>
      </p:pic>
      <p:pic>
        <p:nvPicPr>
          <p:cNvPr id="19" name="Picture 18">
            <a:extLst>
              <a:ext uri="{FF2B5EF4-FFF2-40B4-BE49-F238E27FC236}">
                <a16:creationId xmlns:a16="http://schemas.microsoft.com/office/drawing/2014/main" id="{15C211BF-8F6C-46A2-8CD4-321404003B9B}"/>
              </a:ext>
            </a:extLst>
          </p:cNvPr>
          <p:cNvPicPr>
            <a:picLocks noChangeAspect="1"/>
          </p:cNvPicPr>
          <p:nvPr userDrawn="1"/>
        </p:nvPicPr>
        <p:blipFill>
          <a:blip r:embed="rId5">
            <a:alphaModFix amt="50000"/>
          </a:blip>
          <a:stretch>
            <a:fillRect/>
          </a:stretch>
        </p:blipFill>
        <p:spPr>
          <a:xfrm>
            <a:off x="9326430" y="6009771"/>
            <a:ext cx="2865570" cy="859049"/>
          </a:xfrm>
          <a:prstGeom prst="rect">
            <a:avLst/>
          </a:prstGeom>
        </p:spPr>
      </p:pic>
      <p:sp>
        <p:nvSpPr>
          <p:cNvPr id="20" name="TextBox 19">
            <a:extLst>
              <a:ext uri="{FF2B5EF4-FFF2-40B4-BE49-F238E27FC236}">
                <a16:creationId xmlns:a16="http://schemas.microsoft.com/office/drawing/2014/main" id="{D271C470-2DA7-46F1-8C68-61D63CC47D49}"/>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21" name="TextBox 20">
            <a:extLst>
              <a:ext uri="{FF2B5EF4-FFF2-40B4-BE49-F238E27FC236}">
                <a16:creationId xmlns:a16="http://schemas.microsoft.com/office/drawing/2014/main" id="{2A23C5E2-A290-4FA7-B394-AAE88F9D5688}"/>
              </a:ext>
            </a:extLst>
          </p:cNvPr>
          <p:cNvSpPr txBox="1"/>
          <p:nvPr userDrawn="1"/>
        </p:nvSpPr>
        <p:spPr>
          <a:xfrm>
            <a:off x="1009246" y="1070567"/>
            <a:ext cx="10173505" cy="615553"/>
          </a:xfrm>
          <a:prstGeom prst="rect">
            <a:avLst/>
          </a:prstGeom>
          <a:noFill/>
        </p:spPr>
        <p:txBody>
          <a:bodyPr wrap="square" lIns="0" tIns="0" rIns="0" bIns="0" rtlCol="0">
            <a:spAutoFit/>
          </a:bodyPr>
          <a:lstStyle/>
          <a:p>
            <a:pPr algn="ctr"/>
            <a:r>
              <a:rPr lang="en-CA" sz="4000" b="1" spc="0">
                <a:effectLst/>
                <a:latin typeface="Segoe UI" panose="020B0502040204020203" pitchFamily="34" charset="0"/>
                <a:cs typeface="Segoe UI" panose="020B0502040204020203" pitchFamily="34" charset="0"/>
              </a:rPr>
              <a:t>La tradition continue!</a:t>
            </a:r>
            <a:endParaRPr lang="en-CA" sz="3600">
              <a:latin typeface="Segoe UI Semibold" panose="020B0702040204020203" pitchFamily="34" charset="0"/>
              <a:cs typeface="Segoe UI Semibold" panose="020B0702040204020203" pitchFamily="34" charset="0"/>
            </a:endParaRPr>
          </a:p>
        </p:txBody>
      </p:sp>
      <p:pic>
        <p:nvPicPr>
          <p:cNvPr id="22" name="Picture 21">
            <a:extLst>
              <a:ext uri="{FF2B5EF4-FFF2-40B4-BE49-F238E27FC236}">
                <a16:creationId xmlns:a16="http://schemas.microsoft.com/office/drawing/2014/main" id="{624D82F9-83C3-4C95-902D-945B81280838}"/>
              </a:ext>
            </a:extLst>
          </p:cNvPr>
          <p:cNvPicPr>
            <a:picLocks noChangeAspect="1"/>
          </p:cNvPicPr>
          <p:nvPr userDrawn="1"/>
        </p:nvPicPr>
        <p:blipFill>
          <a:blip r:embed="rId4"/>
          <a:stretch>
            <a:fillRect/>
          </a:stretch>
        </p:blipFill>
        <p:spPr>
          <a:xfrm>
            <a:off x="8882123" y="1709508"/>
            <a:ext cx="3085627" cy="3769653"/>
          </a:xfrm>
          <a:prstGeom prst="rect">
            <a:avLst/>
          </a:prstGeom>
        </p:spPr>
      </p:pic>
      <p:sp>
        <p:nvSpPr>
          <p:cNvPr id="23" name="TextBox 22">
            <a:extLst>
              <a:ext uri="{FF2B5EF4-FFF2-40B4-BE49-F238E27FC236}">
                <a16:creationId xmlns:a16="http://schemas.microsoft.com/office/drawing/2014/main" id="{4F525AF1-3DAD-42F5-A7C0-FAB1D2BE9CA1}"/>
              </a:ext>
            </a:extLst>
          </p:cNvPr>
          <p:cNvSpPr txBox="1"/>
          <p:nvPr userDrawn="1"/>
        </p:nvSpPr>
        <p:spPr>
          <a:xfrm>
            <a:off x="1165771" y="5467466"/>
            <a:ext cx="10173505" cy="553998"/>
          </a:xfrm>
          <a:prstGeom prst="rect">
            <a:avLst/>
          </a:prstGeom>
          <a:noFill/>
        </p:spPr>
        <p:txBody>
          <a:bodyPr wrap="square" lIns="0" tIns="0" rIns="0" bIns="0" rtlCol="0">
            <a:spAutoFit/>
          </a:bodyPr>
          <a:lstStyle/>
          <a:p>
            <a:pPr algn="ctr"/>
            <a:r>
              <a:rPr lang="en-CA" sz="3600">
                <a:latin typeface="Segoe UI Semibold" panose="020B0702040204020203" pitchFamily="34" charset="0"/>
                <a:cs typeface="Segoe UI Semibold" panose="020B0702040204020203" pitchFamily="34" charset="0"/>
              </a:rPr>
              <a:t>17h @ 3971 Ontario Est</a:t>
            </a:r>
          </a:p>
        </p:txBody>
      </p:sp>
      <p:pic>
        <p:nvPicPr>
          <p:cNvPr id="1026" name="Picture 2" descr="http://www.letrefle.ca/images/logo-letrefle.png?crc=4228269637">
            <a:extLst>
              <a:ext uri="{FF2B5EF4-FFF2-40B4-BE49-F238E27FC236}">
                <a16:creationId xmlns:a16="http://schemas.microsoft.com/office/drawing/2014/main" id="{0B375562-CEC3-44C5-AC92-79C64D65BFC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355958" y="1854493"/>
            <a:ext cx="3658507" cy="349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8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descr="https://dminc.com/wp-content/uploads/2017/09/Montreal-copy.jpg">
            <a:extLst>
              <a:ext uri="{FF2B5EF4-FFF2-40B4-BE49-F238E27FC236}">
                <a16:creationId xmlns:a16="http://schemas.microsoft.com/office/drawing/2014/main" id="{CBF7B8F0-7489-460F-A5E8-65B8B4A479B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7631" r="10909"/>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flipV="1">
            <a:off x="1" y="-40274"/>
            <a:ext cx="12192000" cy="6858000"/>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fr-CA" sz="22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60678A2-8DA4-4055-BCB8-31690FAF1988}"/>
              </a:ext>
            </a:extLst>
          </p:cNvPr>
          <p:cNvPicPr>
            <a:picLocks noChangeAspect="1"/>
          </p:cNvPicPr>
          <p:nvPr userDrawn="1"/>
        </p:nvPicPr>
        <p:blipFill>
          <a:blip r:embed="rId4">
            <a:alphaModFix amt="50000"/>
          </a:blip>
          <a:stretch>
            <a:fillRect/>
          </a:stretch>
        </p:blipFill>
        <p:spPr>
          <a:xfrm>
            <a:off x="9326430" y="6009771"/>
            <a:ext cx="2865570" cy="859049"/>
          </a:xfrm>
          <a:prstGeom prst="rect">
            <a:avLst/>
          </a:prstGeom>
        </p:spPr>
      </p:pic>
      <p:sp>
        <p:nvSpPr>
          <p:cNvPr id="9" name="TextBox 8">
            <a:extLst>
              <a:ext uri="{FF2B5EF4-FFF2-40B4-BE49-F238E27FC236}">
                <a16:creationId xmlns:a16="http://schemas.microsoft.com/office/drawing/2014/main" id="{12D8CCFE-C0E7-4BA4-A8E4-2E432F12232B}"/>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
        <p:nvSpPr>
          <p:cNvPr id="12" name="TextBox 11">
            <a:extLst>
              <a:ext uri="{FF2B5EF4-FFF2-40B4-BE49-F238E27FC236}">
                <a16:creationId xmlns:a16="http://schemas.microsoft.com/office/drawing/2014/main" id="{A37A589F-F29C-4993-8A5A-B867BB55A20F}"/>
              </a:ext>
            </a:extLst>
          </p:cNvPr>
          <p:cNvSpPr txBox="1"/>
          <p:nvPr userDrawn="1"/>
        </p:nvSpPr>
        <p:spPr>
          <a:xfrm>
            <a:off x="514485" y="153471"/>
            <a:ext cx="11156680" cy="830997"/>
          </a:xfrm>
          <a:prstGeom prst="rect">
            <a:avLst/>
          </a:prstGeom>
          <a:noFill/>
        </p:spPr>
        <p:txBody>
          <a:bodyPr wrap="square" lIns="0" tIns="0" rIns="0" bIns="0" rtlCol="0">
            <a:spAutoFit/>
          </a:bodyPr>
          <a:lstStyle/>
          <a:p>
            <a:r>
              <a:rPr lang="en-US" sz="5400" spc="-70">
                <a:solidFill>
                  <a:srgbClr val="00539F"/>
                </a:solidFill>
                <a:latin typeface="+mj-lt"/>
              </a:rPr>
              <a:t>Merci à </a:t>
            </a:r>
            <a:r>
              <a:rPr lang="en-US" sz="5400" spc="-70" err="1">
                <a:solidFill>
                  <a:srgbClr val="00539F"/>
                </a:solidFill>
                <a:latin typeface="+mj-lt"/>
              </a:rPr>
              <a:t>nos</a:t>
            </a:r>
            <a:r>
              <a:rPr lang="en-US" sz="5400" spc="-70">
                <a:solidFill>
                  <a:srgbClr val="00539F"/>
                </a:solidFill>
                <a:latin typeface="+mj-lt"/>
              </a:rPr>
              <a:t> </a:t>
            </a:r>
            <a:r>
              <a:rPr lang="en-US" sz="5400" spc="-70" err="1">
                <a:solidFill>
                  <a:srgbClr val="00539F"/>
                </a:solidFill>
                <a:latin typeface="+mj-lt"/>
              </a:rPr>
              <a:t>partenaires</a:t>
            </a:r>
            <a:r>
              <a:rPr lang="en-US" sz="5400" spc="-70">
                <a:solidFill>
                  <a:srgbClr val="00539F"/>
                </a:solidFill>
                <a:latin typeface="+mj-lt"/>
              </a:rPr>
              <a:t>!</a:t>
            </a:r>
          </a:p>
        </p:txBody>
      </p:sp>
      <p:pic>
        <p:nvPicPr>
          <p:cNvPr id="15" name="Picture 2" descr="http://eweek.ec.illinois.edu/images/pages/corporate/Microsoft%20Logo.png">
            <a:extLst>
              <a:ext uri="{FF2B5EF4-FFF2-40B4-BE49-F238E27FC236}">
                <a16:creationId xmlns:a16="http://schemas.microsoft.com/office/drawing/2014/main" id="{F1056358-E307-4138-BEC9-B4CDAE61280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8902" y="267173"/>
            <a:ext cx="2964686" cy="6335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hing, object, clock&#10;&#10;Description generated with very high confidence">
            <a:extLst>
              <a:ext uri="{FF2B5EF4-FFF2-40B4-BE49-F238E27FC236}">
                <a16:creationId xmlns:a16="http://schemas.microsoft.com/office/drawing/2014/main" id="{AD490783-BEFD-468C-8BDF-B7ED5B3BD18B}"/>
              </a:ext>
            </a:extLst>
          </p:cNvPr>
          <p:cNvPicPr>
            <a:picLocks noChangeAspect="1"/>
          </p:cNvPicPr>
          <p:nvPr userDrawn="1"/>
        </p:nvPicPr>
        <p:blipFill>
          <a:blip r:embed="rId6"/>
          <a:stretch>
            <a:fillRect/>
          </a:stretch>
        </p:blipFill>
        <p:spPr>
          <a:xfrm>
            <a:off x="7898680" y="2553363"/>
            <a:ext cx="2614749" cy="1001188"/>
          </a:xfrm>
          <a:prstGeom prst="rect">
            <a:avLst/>
          </a:prstGeom>
        </p:spPr>
      </p:pic>
      <p:pic>
        <p:nvPicPr>
          <p:cNvPr id="19" name="Picture 18">
            <a:extLst>
              <a:ext uri="{FF2B5EF4-FFF2-40B4-BE49-F238E27FC236}">
                <a16:creationId xmlns:a16="http://schemas.microsoft.com/office/drawing/2014/main" id="{FF44D6D4-EE81-4137-A04C-39A466095FA5}"/>
              </a:ext>
            </a:extLst>
          </p:cNvPr>
          <p:cNvPicPr>
            <a:picLocks noChangeAspect="1"/>
          </p:cNvPicPr>
          <p:nvPr userDrawn="1"/>
        </p:nvPicPr>
        <p:blipFill>
          <a:blip r:embed="rId7"/>
          <a:stretch>
            <a:fillRect/>
          </a:stretch>
        </p:blipFill>
        <p:spPr>
          <a:xfrm>
            <a:off x="5494027" y="2528333"/>
            <a:ext cx="1526600" cy="1001189"/>
          </a:xfrm>
          <a:prstGeom prst="rect">
            <a:avLst/>
          </a:prstGeom>
        </p:spPr>
      </p:pic>
      <p:pic>
        <p:nvPicPr>
          <p:cNvPr id="23" name="Picture 2" descr="http://img.ytria.com/ytria-logo.png">
            <a:extLst>
              <a:ext uri="{FF2B5EF4-FFF2-40B4-BE49-F238E27FC236}">
                <a16:creationId xmlns:a16="http://schemas.microsoft.com/office/drawing/2014/main" id="{C990A255-0B16-4E74-BEDA-4FE23D6555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897559" y="1368223"/>
            <a:ext cx="2005500" cy="10846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spsevents.org/city/Montreal/montreal2018/SPSSponsorLogos/SponsorLogo_10_Rectangle.png">
            <a:extLst>
              <a:ext uri="{FF2B5EF4-FFF2-40B4-BE49-F238E27FC236}">
                <a16:creationId xmlns:a16="http://schemas.microsoft.com/office/drawing/2014/main" id="{1910AA16-AEA4-4802-9899-3351F12A718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406624" y="5283500"/>
            <a:ext cx="1966933" cy="73937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D59D15F-FF87-41AA-970B-5807688C4610}"/>
              </a:ext>
            </a:extLst>
          </p:cNvPr>
          <p:cNvSpPr/>
          <p:nvPr userDrawn="1"/>
        </p:nvSpPr>
        <p:spPr bwMode="auto">
          <a:xfrm>
            <a:off x="514485" y="1254035"/>
            <a:ext cx="619286" cy="374597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Platinum</a:t>
            </a:r>
          </a:p>
        </p:txBody>
      </p:sp>
      <p:sp>
        <p:nvSpPr>
          <p:cNvPr id="26" name="Rectangle 25">
            <a:extLst>
              <a:ext uri="{FF2B5EF4-FFF2-40B4-BE49-F238E27FC236}">
                <a16:creationId xmlns:a16="http://schemas.microsoft.com/office/drawing/2014/main" id="{2316BB84-7143-4652-994F-281310D3C647}"/>
              </a:ext>
            </a:extLst>
          </p:cNvPr>
          <p:cNvSpPr/>
          <p:nvPr userDrawn="1"/>
        </p:nvSpPr>
        <p:spPr bwMode="auto">
          <a:xfrm>
            <a:off x="514485" y="5000014"/>
            <a:ext cx="619286" cy="12790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fr-CA" sz="2200">
                <a:solidFill>
                  <a:schemeClr val="tx1"/>
                </a:solidFill>
                <a:latin typeface="+mj-lt"/>
                <a:ea typeface="Segoe UI" pitchFamily="34" charset="0"/>
                <a:cs typeface="Segoe UI" pitchFamily="34" charset="0"/>
              </a:rPr>
              <a:t>Gold</a:t>
            </a:r>
          </a:p>
        </p:txBody>
      </p:sp>
      <p:pic>
        <p:nvPicPr>
          <p:cNvPr id="1028" name="Picture 4" descr="http://www.agiletourmontreal.com/wp-content/uploads/2018/10/Logo-Technologia-FR.png">
            <a:extLst>
              <a:ext uri="{FF2B5EF4-FFF2-40B4-BE49-F238E27FC236}">
                <a16:creationId xmlns:a16="http://schemas.microsoft.com/office/drawing/2014/main" id="{79E64691-34EE-483D-B9E2-337397D6BD5C}"/>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6218" y="4125439"/>
            <a:ext cx="3239805" cy="816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5e9w5j4.stackpathcdn.com/wp-content/uploads/2018/10/kwizlogo.png">
            <a:extLst>
              <a:ext uri="{FF2B5EF4-FFF2-40B4-BE49-F238E27FC236}">
                <a16:creationId xmlns:a16="http://schemas.microsoft.com/office/drawing/2014/main" id="{2FC2C943-FB04-4FBA-9E74-F883A799B76C}"/>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682198" y="1206399"/>
            <a:ext cx="301068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1uobcd9yukxup.cloudfront.net/uploads/images/logos-17288.jpg">
            <a:extLst>
              <a:ext uri="{FF2B5EF4-FFF2-40B4-BE49-F238E27FC236}">
                <a16:creationId xmlns:a16="http://schemas.microsoft.com/office/drawing/2014/main" id="{9DB30DB4-91BE-492D-9C68-33E026CD8F5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50000"/>
          <a:stretch/>
        </p:blipFill>
        <p:spPr bwMode="auto">
          <a:xfrm>
            <a:off x="7562508" y="5138296"/>
            <a:ext cx="1440542" cy="1159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FireStart">
            <a:extLst>
              <a:ext uri="{FF2B5EF4-FFF2-40B4-BE49-F238E27FC236}">
                <a16:creationId xmlns:a16="http://schemas.microsoft.com/office/drawing/2014/main" id="{586E7A74-EC7D-4FAA-81AD-33E9EDE4A606}"/>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30155" b="28023"/>
          <a:stretch/>
        </p:blipFill>
        <p:spPr bwMode="auto">
          <a:xfrm>
            <a:off x="2423724" y="2836639"/>
            <a:ext cx="1780349" cy="744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sign&#10;&#10;Description automatically generated">
            <a:extLst>
              <a:ext uri="{FF2B5EF4-FFF2-40B4-BE49-F238E27FC236}">
                <a16:creationId xmlns:a16="http://schemas.microsoft.com/office/drawing/2014/main" id="{6B2983C8-C886-4F96-AEB9-38656F7DBC04}"/>
              </a:ext>
            </a:extLst>
          </p:cNvPr>
          <p:cNvPicPr>
            <a:picLocks noChangeAspect="1"/>
          </p:cNvPicPr>
          <p:nvPr userDrawn="1"/>
        </p:nvPicPr>
        <p:blipFill>
          <a:blip r:embed="rId14"/>
          <a:stretch>
            <a:fillRect/>
          </a:stretch>
        </p:blipFill>
        <p:spPr>
          <a:xfrm>
            <a:off x="4806681" y="5537837"/>
            <a:ext cx="2213946" cy="1024226"/>
          </a:xfrm>
          <a:prstGeom prst="rect">
            <a:avLst/>
          </a:prstGeom>
        </p:spPr>
      </p:pic>
      <p:pic>
        <p:nvPicPr>
          <p:cNvPr id="6" name="Picture 5">
            <a:extLst>
              <a:ext uri="{FF2B5EF4-FFF2-40B4-BE49-F238E27FC236}">
                <a16:creationId xmlns:a16="http://schemas.microsoft.com/office/drawing/2014/main" id="{E1870D59-978A-42EE-94B0-E74BA07C7DFC}"/>
              </a:ext>
            </a:extLst>
          </p:cNvPr>
          <p:cNvPicPr>
            <a:picLocks noChangeAspect="1"/>
          </p:cNvPicPr>
          <p:nvPr userDrawn="1"/>
        </p:nvPicPr>
        <p:blipFill>
          <a:blip r:embed="rId15"/>
          <a:stretch>
            <a:fillRect/>
          </a:stretch>
        </p:blipFill>
        <p:spPr>
          <a:xfrm>
            <a:off x="4342443" y="1115593"/>
            <a:ext cx="3829768" cy="1173061"/>
          </a:xfrm>
          <a:prstGeom prst="rect">
            <a:avLst/>
          </a:prstGeom>
        </p:spPr>
      </p:pic>
    </p:spTree>
    <p:extLst>
      <p:ext uri="{BB962C8B-B14F-4D97-AF65-F5344CB8AC3E}">
        <p14:creationId xmlns:p14="http://schemas.microsoft.com/office/powerpoint/2010/main" val="372307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2558902"/>
            <a:ext cx="7315200" cy="1474382"/>
          </a:xfrm>
        </p:spPr>
        <p:txBody>
          <a:bodyPr anchor="b">
            <a:normAutofit/>
          </a:bodyPr>
          <a:lstStyle>
            <a:lvl1pPr algn="l">
              <a:defRPr sz="40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085839" y="4123836"/>
            <a:ext cx="7315200" cy="845497"/>
          </a:xfrm>
        </p:spPr>
        <p:txBody>
          <a:bodyPr anchor="t">
            <a:normAutofit/>
          </a:bodyPr>
          <a:lstStyle>
            <a:lvl1pPr marL="0" indent="0" algn="l">
              <a:buNone/>
              <a:defRPr sz="2200" cap="none" spc="0" baseline="0">
                <a:solidFill>
                  <a:schemeClr val="bg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57"/>
            <a:ext cx="1770146" cy="793392"/>
          </a:xfrm>
          <a:prstGeom prst="rect">
            <a:avLst/>
          </a:prstGeom>
        </p:spPr>
      </p:pic>
    </p:spTree>
    <p:extLst>
      <p:ext uri="{BB962C8B-B14F-4D97-AF65-F5344CB8AC3E}">
        <p14:creationId xmlns:p14="http://schemas.microsoft.com/office/powerpoint/2010/main" val="270446415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4248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30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001" y="2204484"/>
            <a:ext cx="4666488"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262465" y="6356350"/>
            <a:ext cx="2743200" cy="365125"/>
          </a:xfrm>
          <a:prstGeom prst="rect">
            <a:avLst/>
          </a:prstGeom>
        </p:spPr>
        <p:txBody>
          <a:bodyPr/>
          <a:lstStyle/>
          <a:p>
            <a:fld id="{5586B75A-687E-405C-8A0B-8D00578BA2C3}" type="datetimeFigureOut">
              <a:rPr lang="en-US" dirty="0"/>
              <a:pPr/>
              <a:t>2/19/2020</a:t>
            </a:fld>
            <a:endParaRPr lang="en-US"/>
          </a:p>
        </p:txBody>
      </p:sp>
      <p:sp>
        <p:nvSpPr>
          <p:cNvPr id="9" name="Footer Placeholder 8"/>
          <p:cNvSpPr>
            <a:spLocks noGrp="1"/>
          </p:cNvSpPr>
          <p:nvPr>
            <p:ph type="ftr" sz="quarter" idx="11"/>
          </p:nvPr>
        </p:nvSpPr>
        <p:spPr>
          <a:xfrm>
            <a:off x="3869268" y="6356350"/>
            <a:ext cx="5911517" cy="365125"/>
          </a:xfrm>
          <a:prstGeom prst="rect">
            <a:avLst/>
          </a:prstGeom>
        </p:spPr>
        <p:txBody>
          <a:bodyPr/>
          <a:lstStyle/>
          <a:p>
            <a:endParaRPr lang="en-US"/>
          </a:p>
        </p:txBody>
      </p:sp>
      <p:sp>
        <p:nvSpPr>
          <p:cNvPr id="10" name="Slide Number Placeholder 9"/>
          <p:cNvSpPr>
            <a:spLocks noGrp="1"/>
          </p:cNvSpPr>
          <p:nvPr>
            <p:ph type="sldNum" sz="quarter" idx="12"/>
          </p:nvPr>
        </p:nvSpPr>
        <p:spPr>
          <a:xfrm>
            <a:off x="10634135" y="6356350"/>
            <a:ext cx="1530927" cy="365125"/>
          </a:xfrm>
          <a:prstGeom prst="rect">
            <a:avLst/>
          </a:prstGeom>
        </p:spPr>
        <p:txBody>
          <a:bodyPr/>
          <a:lstStyle/>
          <a:p>
            <a:fld id="{4FAB73BC-B049-4115-A692-8D63A059BFB8}" type="slidenum">
              <a:rPr lang="en-US" dirty="0"/>
              <a:pPr/>
              <a:t>‹#›</a:t>
            </a:fld>
            <a:endParaRPr lang="en-US"/>
          </a:p>
        </p:txBody>
      </p:sp>
      <p:sp>
        <p:nvSpPr>
          <p:cNvPr id="11" name="Text Placeholder 2"/>
          <p:cNvSpPr>
            <a:spLocks noGrp="1"/>
          </p:cNvSpPr>
          <p:nvPr>
            <p:ph type="body" idx="13"/>
          </p:nvPr>
        </p:nvSpPr>
        <p:spPr>
          <a:xfrm>
            <a:off x="827001" y="1778697"/>
            <a:ext cx="4723194"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2"/>
          <p:cNvSpPr>
            <a:spLocks noGrp="1"/>
          </p:cNvSpPr>
          <p:nvPr>
            <p:ph sz="half" idx="14"/>
          </p:nvPr>
        </p:nvSpPr>
        <p:spPr>
          <a:xfrm>
            <a:off x="5771139" y="2204484"/>
            <a:ext cx="4698003" cy="3936752"/>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5"/>
          </p:nvPr>
        </p:nvSpPr>
        <p:spPr>
          <a:xfrm>
            <a:off x="5771140" y="1778697"/>
            <a:ext cx="4755092" cy="40386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44281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274939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bg1">
                    <a:lumMod val="50000"/>
                  </a:schemeClr>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0">
                <a:latin typeface="+mn-lt"/>
              </a:defRPr>
            </a:lvl1pPr>
            <a:lvl2pPr marL="517525" indent="-233363">
              <a:buFont typeface="Wingdings" pitchFamily="2" charset="2"/>
              <a:buChar char=""/>
              <a:defRPr sz="2800" b="0">
                <a:latin typeface="+mn-lt"/>
              </a:defRPr>
            </a:lvl2pPr>
            <a:lvl3pPr marL="741363" indent="-223838">
              <a:buFont typeface="Wingdings" pitchFamily="2" charset="2"/>
              <a:buChar char=""/>
              <a:tabLst/>
              <a:defRPr sz="2800" b="0">
                <a:latin typeface="+mn-lt"/>
              </a:defRPr>
            </a:lvl3pPr>
            <a:lvl4pPr marL="914400" indent="-173038">
              <a:buFont typeface="Wingdings" pitchFamily="2" charset="2"/>
              <a:buChar char=""/>
              <a:defRPr sz="2800" b="0">
                <a:latin typeface="+mn-lt"/>
              </a:defRPr>
            </a:lvl4pPr>
            <a:lvl5pPr marL="1087438" indent="-173038">
              <a:buFont typeface="Wingdings" pitchFamily="2" charset="2"/>
              <a:buChar char=""/>
              <a:tabLst/>
              <a:defRPr sz="28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55950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74760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48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4311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36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212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4155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1203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9761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2395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062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9916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9852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1472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578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700586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479338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userDrawn="1">
          <p15:clr>
            <a:srgbClr val="C35EA4"/>
          </p15:clr>
        </p15:guide>
        <p15:guide id="4" pos="736" userDrawn="1">
          <p15:clr>
            <a:srgbClr val="5ACBF0"/>
          </p15:clr>
        </p15:guide>
        <p15:guide id="6" pos="3840" userDrawn="1">
          <p15:clr>
            <a:srgbClr val="5ACBF0"/>
          </p15:clr>
        </p15:guide>
        <p15:guide id="7" orient="horz" pos="2165" userDrawn="1">
          <p15:clr>
            <a:srgbClr val="5ACBF0"/>
          </p15:clr>
        </p15:guide>
        <p15:guide id="8" orient="horz" pos="923" userDrawn="1">
          <p15:clr>
            <a:srgbClr val="C35EA4"/>
          </p15:clr>
        </p15:guide>
        <p15:guide id="10" orient="horz" pos="1824" userDrawn="1">
          <p15:clr>
            <a:srgbClr val="5ACBF0"/>
          </p15:clr>
        </p15:guide>
        <p15:guide id="11" orient="horz" pos="2514" userDrawn="1">
          <p15:clr>
            <a:srgbClr val="5ACBF0"/>
          </p15:clr>
        </p15:guide>
        <p15:guide id="12" orient="horz" pos="1292" userDrawn="1">
          <p15:clr>
            <a:srgbClr val="C35EA4"/>
          </p15:clr>
        </p15:guide>
        <p15:guide id="14" orient="horz" pos="121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996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18707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59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43885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4614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026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2372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658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27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476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19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851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748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32459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3428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018112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69409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0.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3.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image" Target="../media/image26.emf"/><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608" r:id="rId5"/>
    <p:sldLayoutId id="2147484611" r:id="rId6"/>
    <p:sldLayoutId id="2147484588" r:id="rId7"/>
    <p:sldLayoutId id="2147484240" r:id="rId8"/>
    <p:sldLayoutId id="2147484241" r:id="rId9"/>
    <p:sldLayoutId id="2147484474" r:id="rId10"/>
    <p:sldLayoutId id="2147484245" r:id="rId11"/>
    <p:sldLayoutId id="2147484247" r:id="rId12"/>
    <p:sldLayoutId id="2147484639" r:id="rId13"/>
    <p:sldLayoutId id="2147484603" r:id="rId14"/>
    <p:sldLayoutId id="2147484645" r:id="rId15"/>
    <p:sldLayoutId id="2147484646" r:id="rId16"/>
    <p:sldLayoutId id="2147484647" r:id="rId17"/>
    <p:sldLayoutId id="2147484249" r:id="rId18"/>
    <p:sldLayoutId id="2147484640"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48" r:id="rId29"/>
    <p:sldLayoutId id="2147484715" r:id="rId30"/>
    <p:sldLayoutId id="2147484716" r:id="rId3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16071" y="157335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5360D99E-F07B-403E-921F-F12FFF94A1B8}"/>
              </a:ext>
            </a:extLst>
          </p:cNvPr>
          <p:cNvPicPr>
            <a:picLocks noChangeAspect="1"/>
          </p:cNvPicPr>
          <p:nvPr userDrawn="1"/>
        </p:nvPicPr>
        <p:blipFill>
          <a:blip r:embed="rId24">
            <a:alphaModFix amt="50000"/>
          </a:blip>
          <a:stretch>
            <a:fillRect/>
          </a:stretch>
        </p:blipFill>
        <p:spPr>
          <a:xfrm>
            <a:off x="9326430" y="6009771"/>
            <a:ext cx="2865570" cy="859049"/>
          </a:xfrm>
          <a:prstGeom prst="rect">
            <a:avLst/>
          </a:prstGeom>
        </p:spPr>
      </p:pic>
      <p:sp>
        <p:nvSpPr>
          <p:cNvPr id="16" name="TextBox 15">
            <a:extLst>
              <a:ext uri="{FF2B5EF4-FFF2-40B4-BE49-F238E27FC236}">
                <a16:creationId xmlns:a16="http://schemas.microsoft.com/office/drawing/2014/main" id="{BFF8402B-8D81-432F-8863-E3CBB1691A4A}"/>
              </a:ext>
            </a:extLst>
          </p:cNvPr>
          <p:cNvSpPr txBox="1"/>
          <p:nvPr userDrawn="1"/>
        </p:nvSpPr>
        <p:spPr>
          <a:xfrm>
            <a:off x="10179154" y="6633060"/>
            <a:ext cx="1160122" cy="184666"/>
          </a:xfrm>
          <a:prstGeom prst="rect">
            <a:avLst/>
          </a:prstGeom>
          <a:noFill/>
        </p:spPr>
        <p:txBody>
          <a:bodyPr wrap="square" lIns="0" tIns="0" rIns="0" bIns="0" rtlCol="0">
            <a:spAutoFit/>
          </a:bodyPr>
          <a:lstStyle/>
          <a:p>
            <a:pPr algn="ctr"/>
            <a:r>
              <a:rPr lang="en-CA" sz="1200" b="1" spc="0">
                <a:solidFill>
                  <a:schemeClr val="tx1">
                    <a:lumMod val="50000"/>
                    <a:lumOff val="50000"/>
                  </a:schemeClr>
                </a:solidFill>
                <a:effectLst/>
                <a:latin typeface="Segoe UI" panose="020B0502040204020203" pitchFamily="34" charset="0"/>
                <a:cs typeface="Segoe UI" panose="020B0502040204020203" pitchFamily="34" charset="0"/>
              </a:rPr>
              <a:t>#M365SATMTL</a:t>
            </a:r>
          </a:p>
        </p:txBody>
      </p:sp>
    </p:spTree>
    <p:extLst>
      <p:ext uri="{BB962C8B-B14F-4D97-AF65-F5344CB8AC3E}">
        <p14:creationId xmlns:p14="http://schemas.microsoft.com/office/powerpoint/2010/main" val="9525891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712" r:id="rId17"/>
    <p:sldLayoutId id="2147484713" r:id="rId18"/>
    <p:sldLayoutId id="2147484714" r:id="rId19"/>
    <p:sldLayoutId id="2147484653" r:id="rId20"/>
    <p:sldLayoutId id="2147484655" r:id="rId21"/>
    <p:sldLayoutId id="2147484676" r:id="rId2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68588882"/>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 id="2147484697" r:id="rId20"/>
    <p:sldLayoutId id="2147484698" r:id="rId21"/>
    <p:sldLayoutId id="2147484699" r:id="rId22"/>
    <p:sldLayoutId id="2147484700" r:id="rId23"/>
    <p:sldLayoutId id="2147484701" r:id="rId24"/>
    <p:sldLayoutId id="2147484702" r:id="rId25"/>
    <p:sldLayoutId id="2147484703" r:id="rId26"/>
    <p:sldLayoutId id="2147484704" r:id="rId27"/>
    <p:sldLayoutId id="2147484705" r:id="rId28"/>
    <p:sldLayoutId id="2147484706" r:id="rId29"/>
    <p:sldLayoutId id="2147484707" r:id="rId30"/>
    <p:sldLayoutId id="2147484708" r:id="rId31"/>
    <p:sldLayoutId id="2147484709" r:id="rId32"/>
    <p:sldLayoutId id="214748471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powershellgallery.com/" TargetMode="External"/><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png"/><Relationship Id="rId7"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0.jpg"/><Relationship Id="rId7" Type="http://schemas.openxmlformats.org/officeDocument/2006/relationships/image" Target="../media/image54.jp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3.jpg"/><Relationship Id="rId11" Type="http://schemas.openxmlformats.org/officeDocument/2006/relationships/image" Target="../media/image57.png"/><Relationship Id="rId5" Type="http://schemas.openxmlformats.org/officeDocument/2006/relationships/image" Target="../media/image52.jpg"/><Relationship Id="rId10" Type="http://schemas.openxmlformats.org/officeDocument/2006/relationships/image" Target="../media/image36.pn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0.jpg"/><Relationship Id="rId7" Type="http://schemas.openxmlformats.org/officeDocument/2006/relationships/image" Target="../media/image51.jp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53.jpg"/><Relationship Id="rId5" Type="http://schemas.openxmlformats.org/officeDocument/2006/relationships/image" Target="../media/image56.png"/><Relationship Id="rId4" Type="http://schemas.openxmlformats.org/officeDocument/2006/relationships/image" Target="../media/image52.jp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ka.ms/O365DSC" TargetMode="Externa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nikcharlebois.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jp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6.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83.jpeg"/><Relationship Id="rId5" Type="http://schemas.openxmlformats.org/officeDocument/2006/relationships/image" Target="../media/image72.png"/><Relationship Id="rId4" Type="http://schemas.openxmlformats.org/officeDocument/2006/relationships/image" Target="../media/image8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5.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0.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83.jpeg"/><Relationship Id="rId4" Type="http://schemas.openxmlformats.org/officeDocument/2006/relationships/image" Target="../media/image81.pn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5" Type="http://schemas.openxmlformats.org/officeDocument/2006/relationships/image" Target="../media/image102.gif"/><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5" Type="http://schemas.openxmlformats.org/officeDocument/2006/relationships/image" Target="../media/image102.gif"/><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3.gif"/><Relationship Id="rId5" Type="http://schemas.openxmlformats.org/officeDocument/2006/relationships/image" Target="../media/image102.gif"/><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 Id="rId6" Type="http://schemas.openxmlformats.org/officeDocument/2006/relationships/image" Target="../media/image103.gif"/><Relationship Id="rId5" Type="http://schemas.openxmlformats.org/officeDocument/2006/relationships/image" Target="../media/image102.gif"/><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nikcharlebois.com/" TargetMode="External"/><Relationship Id="rId5" Type="http://schemas.openxmlformats.org/officeDocument/2006/relationships/hyperlink" Target="https://channel9.msdn.com/Series/SharePoint-Automation-with-DSC" TargetMode="External"/><Relationship Id="rId4" Type="http://schemas.openxmlformats.org/officeDocument/2006/relationships/hyperlink" Target="https://aka.ms/O365DSCVideo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ACD2D96-F102-4395-9A45-9564552DB962}"/>
              </a:ext>
            </a:extLst>
          </p:cNvPr>
          <p:cNvPicPr>
            <a:picLocks noChangeAspect="1"/>
          </p:cNvPicPr>
          <p:nvPr/>
        </p:nvPicPr>
        <p:blipFill>
          <a:blip r:embed="rId2"/>
          <a:stretch>
            <a:fillRect/>
          </a:stretch>
        </p:blipFill>
        <p:spPr>
          <a:xfrm>
            <a:off x="649039" y="894253"/>
            <a:ext cx="11046320" cy="5523160"/>
          </a:xfrm>
          <a:prstGeom prst="rect">
            <a:avLst/>
          </a:prstGeom>
        </p:spPr>
      </p:pic>
      <p:sp>
        <p:nvSpPr>
          <p:cNvPr id="6" name="TextBox 5">
            <a:extLst>
              <a:ext uri="{FF2B5EF4-FFF2-40B4-BE49-F238E27FC236}">
                <a16:creationId xmlns:a16="http://schemas.microsoft.com/office/drawing/2014/main" id="{38CC0ECC-78BB-4E4F-B43B-48086F06093E}"/>
              </a:ext>
            </a:extLst>
          </p:cNvPr>
          <p:cNvSpPr txBox="1"/>
          <p:nvPr/>
        </p:nvSpPr>
        <p:spPr>
          <a:xfrm>
            <a:off x="330163" y="5401241"/>
            <a:ext cx="7155239" cy="363946"/>
          </a:xfrm>
          <a:prstGeom prst="rect">
            <a:avLst/>
          </a:prstGeom>
          <a:noFill/>
        </p:spPr>
        <p:txBody>
          <a:bodyPr wrap="square" rtlCol="0">
            <a:spAutoFit/>
          </a:bodyPr>
          <a:lstStyle/>
          <a:p>
            <a:r>
              <a:rPr lang="en-US" b="1" dirty="0"/>
              <a:t>Nik Charlebois </a:t>
            </a:r>
            <a:r>
              <a:rPr lang="en-US" dirty="0"/>
              <a:t>– Senior Premier Field Engineer</a:t>
            </a:r>
            <a:endParaRPr lang="fr-CA" dirty="0"/>
          </a:p>
        </p:txBody>
      </p:sp>
      <p:pic>
        <p:nvPicPr>
          <p:cNvPr id="3" name="Picture 2">
            <a:extLst>
              <a:ext uri="{FF2B5EF4-FFF2-40B4-BE49-F238E27FC236}">
                <a16:creationId xmlns:a16="http://schemas.microsoft.com/office/drawing/2014/main" id="{84674736-AD19-4BAA-98B2-5905A0BD3377}"/>
              </a:ext>
            </a:extLst>
          </p:cNvPr>
          <p:cNvPicPr>
            <a:picLocks noChangeAspect="1"/>
          </p:cNvPicPr>
          <p:nvPr/>
        </p:nvPicPr>
        <p:blipFill>
          <a:blip r:embed="rId3"/>
          <a:stretch>
            <a:fillRect/>
          </a:stretch>
        </p:blipFill>
        <p:spPr>
          <a:xfrm>
            <a:off x="188395" y="5709591"/>
            <a:ext cx="3552825" cy="1047750"/>
          </a:xfrm>
          <a:prstGeom prst="rect">
            <a:avLst/>
          </a:prstGeom>
        </p:spPr>
      </p:pic>
      <p:sp>
        <p:nvSpPr>
          <p:cNvPr id="4" name="TextBox 3">
            <a:extLst>
              <a:ext uri="{FF2B5EF4-FFF2-40B4-BE49-F238E27FC236}">
                <a16:creationId xmlns:a16="http://schemas.microsoft.com/office/drawing/2014/main" id="{BFE2CBB9-6B51-46DA-AB08-AEC4C768B5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70B9F54-E55C-45B1-BA31-3567268BE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09EC5CC-3F2B-4B25-B7D1-083FDCFDCBFB}"/>
              </a:ext>
            </a:extLst>
          </p:cNvPr>
          <p:cNvPicPr>
            <a:picLocks noChangeAspect="1"/>
          </p:cNvPicPr>
          <p:nvPr/>
        </p:nvPicPr>
        <p:blipFill>
          <a:blip r:embed="rId5"/>
          <a:stretch>
            <a:fillRect/>
          </a:stretch>
        </p:blipFill>
        <p:spPr>
          <a:xfrm>
            <a:off x="0" y="0"/>
            <a:ext cx="119429" cy="6858000"/>
          </a:xfrm>
          <a:prstGeom prst="rect">
            <a:avLst/>
          </a:prstGeom>
        </p:spPr>
      </p:pic>
    </p:spTree>
    <p:extLst>
      <p:ext uri="{BB962C8B-B14F-4D97-AF65-F5344CB8AC3E}">
        <p14:creationId xmlns:p14="http://schemas.microsoft.com/office/powerpoint/2010/main" val="112827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4BE92695-523E-46BE-AD57-F2E40C4A79E0}"/>
              </a:ext>
            </a:extLst>
          </p:cNvPr>
          <p:cNvSpPr/>
          <p:nvPr/>
        </p:nvSpPr>
        <p:spPr bwMode="auto">
          <a:xfrm rot="16200000">
            <a:off x="3412455" y="-2086913"/>
            <a:ext cx="4967449" cy="10286783"/>
          </a:xfrm>
          <a:prstGeom prst="rtTriangle">
            <a:avLst/>
          </a:prstGeom>
          <a:solidFill>
            <a:srgbClr val="00B05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ight Triangle 13">
            <a:extLst>
              <a:ext uri="{FF2B5EF4-FFF2-40B4-BE49-F238E27FC236}">
                <a16:creationId xmlns:a16="http://schemas.microsoft.com/office/drawing/2014/main" id="{30F8C5AC-1BE6-455F-95E3-6C9EAE0CEFA1}"/>
              </a:ext>
            </a:extLst>
          </p:cNvPr>
          <p:cNvSpPr/>
          <p:nvPr/>
        </p:nvSpPr>
        <p:spPr bwMode="auto">
          <a:xfrm rot="16200000">
            <a:off x="2635909" y="182651"/>
            <a:ext cx="3490343" cy="7224765"/>
          </a:xfrm>
          <a:prstGeom prst="rtTriangle">
            <a:avLst/>
          </a:prstGeom>
          <a:solidFill>
            <a:srgbClr val="FFC00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D753072B-CB5E-4B5E-843B-70F3074022E9}"/>
              </a:ext>
            </a:extLst>
          </p:cNvPr>
          <p:cNvSpPr/>
          <p:nvPr/>
        </p:nvSpPr>
        <p:spPr bwMode="auto">
          <a:xfrm rot="16200000">
            <a:off x="1857162" y="2327974"/>
            <a:ext cx="2083575" cy="4340887"/>
          </a:xfrm>
          <a:prstGeom prst="rtTriangle">
            <a:avLst/>
          </a:prstGeom>
          <a:solidFill>
            <a:schemeClr val="accent1">
              <a:lumMod val="7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19283" y="428374"/>
            <a:ext cx="9144000" cy="553998"/>
          </a:xfrm>
        </p:spPr>
        <p:txBody>
          <a:bodyPr/>
          <a:lstStyle/>
          <a:p>
            <a:r>
              <a:rPr lang="en-CA" dirty="0"/>
              <a:t>Monitor Configuration Drifts</a:t>
            </a:r>
          </a:p>
        </p:txBody>
      </p:sp>
      <p:sp>
        <p:nvSpPr>
          <p:cNvPr id="8" name="check" title="Icon of a checkmark">
            <a:extLst>
              <a:ext uri="{FF2B5EF4-FFF2-40B4-BE49-F238E27FC236}">
                <a16:creationId xmlns:a16="http://schemas.microsoft.com/office/drawing/2014/main" id="{46C8E5EA-EEB5-4498-846E-C6162B8121B0}"/>
              </a:ext>
            </a:extLst>
          </p:cNvPr>
          <p:cNvSpPr>
            <a:spLocks noChangeAspect="1"/>
          </p:cNvSpPr>
          <p:nvPr/>
        </p:nvSpPr>
        <p:spPr bwMode="auto">
          <a:xfrm>
            <a:off x="3358041" y="4400102"/>
            <a:ext cx="813755" cy="57460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97CCEB3F-F470-4A41-A149-AC0F360DDE1D}"/>
              </a:ext>
            </a:extLst>
          </p:cNvPr>
          <p:cNvSpPr txBox="1"/>
          <p:nvPr/>
        </p:nvSpPr>
        <p:spPr>
          <a:xfrm>
            <a:off x="2458713" y="5087515"/>
            <a:ext cx="221063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ApplyOnly</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96" title="Icon of a gear with a wrench">
            <a:extLst>
              <a:ext uri="{FF2B5EF4-FFF2-40B4-BE49-F238E27FC236}">
                <a16:creationId xmlns:a16="http://schemas.microsoft.com/office/drawing/2014/main" id="{00A3A51E-D3B2-428F-A0F6-AC30DB77CA7C}"/>
              </a:ext>
            </a:extLst>
          </p:cNvPr>
          <p:cNvSpPr>
            <a:spLocks noChangeAspect="1" noEditPoints="1"/>
          </p:cNvSpPr>
          <p:nvPr/>
        </p:nvSpPr>
        <p:spPr bwMode="auto">
          <a:xfrm>
            <a:off x="9062044" y="2969275"/>
            <a:ext cx="1392533" cy="128218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CD3B97CC-B3B5-4A39-A57D-070A69A0F006}"/>
              </a:ext>
            </a:extLst>
          </p:cNvPr>
          <p:cNvSpPr txBox="1"/>
          <p:nvPr/>
        </p:nvSpPr>
        <p:spPr>
          <a:xfrm>
            <a:off x="8216007" y="5050459"/>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ApplyAndAutocorrect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A9B7BA5-F4AD-450A-9EFE-45A2456DB429}"/>
              </a:ext>
            </a:extLst>
          </p:cNvPr>
          <p:cNvSpPr txBox="1"/>
          <p:nvPr/>
        </p:nvSpPr>
        <p:spPr>
          <a:xfrm>
            <a:off x="1637880" y="5674069"/>
            <a:ext cx="3160207"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as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specified</a:t>
            </a: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done</a:t>
            </a:r>
            <a:endPar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 name="magnify" title="Icon of a magnifying glass">
            <a:extLst>
              <a:ext uri="{FF2B5EF4-FFF2-40B4-BE49-F238E27FC236}">
                <a16:creationId xmlns:a16="http://schemas.microsoft.com/office/drawing/2014/main" id="{EA652634-1400-48AB-887D-320FB65D6BDC}"/>
              </a:ext>
            </a:extLst>
          </p:cNvPr>
          <p:cNvSpPr>
            <a:spLocks noChangeAspect="1" noEditPoints="1"/>
          </p:cNvSpPr>
          <p:nvPr/>
        </p:nvSpPr>
        <p:spPr bwMode="auto">
          <a:xfrm>
            <a:off x="6352116" y="3817616"/>
            <a:ext cx="894534" cy="8436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1552CAE-FA4F-4706-BA23-A18A43A633E4}"/>
              </a:ext>
            </a:extLst>
          </p:cNvPr>
          <p:cNvSpPr txBox="1"/>
          <p:nvPr/>
        </p:nvSpPr>
        <p:spPr>
          <a:xfrm>
            <a:off x="5392444" y="5050460"/>
            <a:ext cx="271339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Segoe UI"/>
                <a:ea typeface="+mn-ea"/>
                <a:cs typeface="+mn-cs"/>
              </a:rPr>
              <a:t>ApplyAndMonitor</a:t>
            </a:r>
            <a:endParaRPr kumimoji="0" lang="fr-CA"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760524E6-B921-4F07-923F-4DFBB4EE2034}"/>
              </a:ext>
            </a:extLst>
          </p:cNvPr>
          <p:cNvSpPr txBox="1"/>
          <p:nvPr/>
        </p:nvSpPr>
        <p:spPr>
          <a:xfrm>
            <a:off x="5312398" y="5674069"/>
            <a:ext cx="2565510"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and Log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9D79B00-2B29-42D4-B3FC-23CBA8239379}"/>
              </a:ext>
            </a:extLst>
          </p:cNvPr>
          <p:cNvSpPr txBox="1"/>
          <p:nvPr/>
        </p:nvSpPr>
        <p:spPr>
          <a:xfrm>
            <a:off x="7993463" y="5695566"/>
            <a:ext cx="297933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fr-CA"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Configure, Log &amp; Fix Configuration Drifts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B4D0B3AA-9808-468C-A23B-BE63BEFC9F4E}"/>
              </a:ext>
            </a:extLst>
          </p:cNvPr>
          <p:cNvSpPr txBox="1"/>
          <p:nvPr/>
        </p:nvSpPr>
        <p:spPr>
          <a:xfrm rot="19910031">
            <a:off x="5305490" y="2174203"/>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+Monitor</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A37552CA-416F-4E0B-9F6A-6D358843ABC7}"/>
              </a:ext>
            </a:extLst>
          </p:cNvPr>
          <p:cNvSpPr txBox="1"/>
          <p:nvPr/>
        </p:nvSpPr>
        <p:spPr>
          <a:xfrm rot="19910031">
            <a:off x="8744685" y="517238"/>
            <a:ext cx="233121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6E6E6">
                    <a:lumMod val="50000"/>
                  </a:srgbClr>
                </a:solidFill>
                <a:effectLst/>
                <a:uLnTx/>
                <a:uFillTx/>
                <a:latin typeface="Segoe UI"/>
                <a:ea typeface="+mn-ea"/>
                <a:cs typeface="+mn-cs"/>
              </a:rPr>
              <a:t>+Fix</a:t>
            </a:r>
            <a:endParaRPr kumimoji="0" lang="fr-CA" sz="2800" b="0" i="0" u="none" strike="noStrike" kern="1200" cap="none" spc="0" normalizeH="0" baseline="0" noProof="0" dirty="0" err="1">
              <a:ln>
                <a:noFill/>
              </a:ln>
              <a:solidFill>
                <a:srgbClr val="E6E6E6">
                  <a:lumMod val="50000"/>
                </a:srgbClr>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500FB64B-0EC2-4006-B791-F9B2AC4E55F1}"/>
              </a:ext>
            </a:extLst>
          </p:cNvPr>
          <p:cNvSpPr txBox="1"/>
          <p:nvPr/>
        </p:nvSpPr>
        <p:spPr>
          <a:xfrm>
            <a:off x="5896179" y="3359744"/>
            <a:ext cx="303644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Default Setting</a:t>
            </a:r>
            <a:endParaRPr kumimoji="0" lang="fr-CA"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3ACE82C8-3E8D-4C26-A597-38AC4A709A6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DB7CAFBB-09F5-446F-9416-B41A48D62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63FC0C-2796-4462-9C35-4A15D066D54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8784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0" grpId="0" animBg="1"/>
      <p:bldP spid="11" grpId="0"/>
      <p:bldP spid="15" grpId="0" animBg="1"/>
      <p:bldP spid="16"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23516" y="406592"/>
            <a:ext cx="9144000" cy="553998"/>
          </a:xfrm>
        </p:spPr>
        <p:txBody>
          <a:bodyPr/>
          <a:lstStyle/>
          <a:p>
            <a:r>
              <a:rPr lang="en-CA" dirty="0"/>
              <a:t>Ensure</a:t>
            </a:r>
          </a:p>
        </p:txBody>
      </p:sp>
      <p:sp>
        <p:nvSpPr>
          <p:cNvPr id="10" name="TextBox 9">
            <a:extLst>
              <a:ext uri="{FF2B5EF4-FFF2-40B4-BE49-F238E27FC236}">
                <a16:creationId xmlns:a16="http://schemas.microsoft.com/office/drawing/2014/main" id="{12B0AC7A-141B-478E-BC80-CCDB2A2A44DF}"/>
              </a:ext>
            </a:extLst>
          </p:cNvPr>
          <p:cNvSpPr txBox="1"/>
          <p:nvPr/>
        </p:nvSpPr>
        <p:spPr>
          <a:xfrm>
            <a:off x="1380500" y="1338535"/>
            <a:ext cx="9027960" cy="2862322"/>
          </a:xfrm>
          <a:prstGeom prst="rect">
            <a:avLst/>
          </a:prstGeom>
          <a:noFill/>
        </p:spPr>
        <p:txBody>
          <a:bodyPr wrap="square" rtlCol="0">
            <a:spAutoFit/>
          </a:bodyPr>
          <a:lstStyle/>
          <a:p>
            <a:pPr marL="285750" indent="-285750">
              <a:buFontTx/>
              <a:buChar char="-"/>
            </a:pPr>
            <a:r>
              <a:rPr lang="en-CA" sz="2000" dirty="0"/>
              <a:t>DSC is not only about making sure that certain components are configured on a sever; </a:t>
            </a:r>
          </a:p>
          <a:p>
            <a:pPr marL="285750" indent="-285750">
              <a:buFontTx/>
              <a:buChar char="-"/>
            </a:pPr>
            <a:endParaRPr lang="en-CA" sz="2000" dirty="0"/>
          </a:p>
          <a:p>
            <a:pPr marL="285750" indent="-285750">
              <a:buFontTx/>
              <a:buChar char="-"/>
            </a:pPr>
            <a:r>
              <a:rPr lang="en-CA" sz="2000" dirty="0"/>
              <a:t>Most resources have a parameter </a:t>
            </a:r>
            <a:r>
              <a:rPr lang="en-CA" sz="2000" b="1" dirty="0"/>
              <a:t>Ensure </a:t>
            </a:r>
            <a:r>
              <a:rPr lang="en-CA" sz="2000" dirty="0"/>
              <a:t>exposed;</a:t>
            </a:r>
          </a:p>
          <a:p>
            <a:pPr marL="285750" indent="-285750">
              <a:buFontTx/>
              <a:buChar char="-"/>
            </a:pPr>
            <a:endParaRPr lang="en-CA" sz="2000" dirty="0"/>
          </a:p>
          <a:p>
            <a:pPr marL="285750" indent="-285750">
              <a:buFontTx/>
              <a:buChar char="-"/>
            </a:pPr>
            <a:r>
              <a:rPr lang="en-CA" sz="2000" dirty="0"/>
              <a:t>Setting </a:t>
            </a:r>
            <a:r>
              <a:rPr lang="en-CA" sz="2000" b="1" dirty="0"/>
              <a:t>Ensure = Absent </a:t>
            </a:r>
            <a:r>
              <a:rPr lang="en-CA" sz="2000" dirty="0"/>
              <a:t>makes sure that the specified component is </a:t>
            </a:r>
            <a:r>
              <a:rPr lang="en-CA" sz="2000" b="1" dirty="0"/>
              <a:t>NEVER</a:t>
            </a:r>
            <a:r>
              <a:rPr lang="en-CA" sz="2000" dirty="0"/>
              <a:t> configured on the server;</a:t>
            </a:r>
          </a:p>
          <a:p>
            <a:pPr marL="285750" indent="-285750">
              <a:buFontTx/>
              <a:buChar char="-"/>
            </a:pPr>
            <a:endParaRPr lang="en-CA" sz="2000" dirty="0"/>
          </a:p>
          <a:p>
            <a:pPr marL="285750" indent="-285750">
              <a:buFontTx/>
              <a:buChar char="-"/>
            </a:pPr>
            <a:r>
              <a:rPr lang="en-CA" sz="2000" dirty="0"/>
              <a:t>Hard to define all “non-config” scenarios….it’s actually impossible;</a:t>
            </a:r>
          </a:p>
        </p:txBody>
      </p:sp>
      <p:pic>
        <p:nvPicPr>
          <p:cNvPr id="3" name="Picture 2">
            <a:extLst>
              <a:ext uri="{FF2B5EF4-FFF2-40B4-BE49-F238E27FC236}">
                <a16:creationId xmlns:a16="http://schemas.microsoft.com/office/drawing/2014/main" id="{4D36E428-86C2-40BF-A05E-E96FB40B249F}"/>
              </a:ext>
            </a:extLst>
          </p:cNvPr>
          <p:cNvPicPr>
            <a:picLocks noChangeAspect="1"/>
          </p:cNvPicPr>
          <p:nvPr/>
        </p:nvPicPr>
        <p:blipFill>
          <a:blip r:embed="rId2"/>
          <a:stretch>
            <a:fillRect/>
          </a:stretch>
        </p:blipFill>
        <p:spPr>
          <a:xfrm>
            <a:off x="2974219" y="4336843"/>
            <a:ext cx="5438815" cy="2114565"/>
          </a:xfrm>
          <a:prstGeom prst="rect">
            <a:avLst/>
          </a:prstGeom>
        </p:spPr>
      </p:pic>
      <p:sp>
        <p:nvSpPr>
          <p:cNvPr id="4" name="TextBox 3">
            <a:extLst>
              <a:ext uri="{FF2B5EF4-FFF2-40B4-BE49-F238E27FC236}">
                <a16:creationId xmlns:a16="http://schemas.microsoft.com/office/drawing/2014/main" id="{4C07976D-633A-403F-8936-521253ABC47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EBAAC1D-C1EE-4AF7-A9D9-9D8EF3DA8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C3A2FD-CB65-4F8E-B21E-BE1DD720AE7A}"/>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9607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e the source image">
            <a:extLst>
              <a:ext uri="{FF2B5EF4-FFF2-40B4-BE49-F238E27FC236}">
                <a16:creationId xmlns:a16="http://schemas.microsoft.com/office/drawing/2014/main" id="{B619CAEB-E5B0-4EB5-8C5E-5333A7220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89" y="3241572"/>
            <a:ext cx="3182266" cy="3182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09731" y="434162"/>
            <a:ext cx="9144000" cy="553998"/>
          </a:xfrm>
        </p:spPr>
        <p:txBody>
          <a:bodyPr/>
          <a:lstStyle/>
          <a:p>
            <a:r>
              <a:rPr lang="en-CA" dirty="0"/>
              <a:t>DSC Modules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3653005" y="2055190"/>
            <a:ext cx="8983175" cy="2308324"/>
          </a:xfrm>
          <a:prstGeom prst="rect">
            <a:avLst/>
          </a:prstGeom>
          <a:noFill/>
        </p:spPr>
        <p:txBody>
          <a:bodyPr wrap="square" rtlCol="0">
            <a:spAutoFit/>
          </a:bodyPr>
          <a:lstStyle/>
          <a:p>
            <a:pPr marL="285750" indent="-285750">
              <a:buFontTx/>
              <a:buChar char="-"/>
            </a:pPr>
            <a:r>
              <a:rPr lang="en-CA" sz="2400" dirty="0"/>
              <a:t>Macro components that extend the reach of DSC (e.g. </a:t>
            </a:r>
            <a:r>
              <a:rPr lang="en-CA" sz="2400" dirty="0" err="1"/>
              <a:t>SharePointDSC</a:t>
            </a:r>
            <a:r>
              <a:rPr lang="en-CA" sz="2400" dirty="0"/>
              <a:t>, </a:t>
            </a:r>
            <a:r>
              <a:rPr lang="en-CA" sz="2400" dirty="0" err="1"/>
              <a:t>SQLServerDSC</a:t>
            </a:r>
            <a:r>
              <a:rPr lang="en-CA" sz="2400" dirty="0"/>
              <a:t>, etc.) </a:t>
            </a:r>
          </a:p>
          <a:p>
            <a:pPr marL="285750" indent="-285750">
              <a:buFontTx/>
              <a:buChar char="-"/>
            </a:pPr>
            <a:endParaRPr lang="en-CA" sz="2400" dirty="0"/>
          </a:p>
          <a:p>
            <a:pPr marL="285750" indent="-285750">
              <a:buFontTx/>
              <a:buChar char="-"/>
            </a:pPr>
            <a:r>
              <a:rPr lang="en-CA" sz="2400" dirty="0"/>
              <a:t>All available on the PowerShell Gallery (</a:t>
            </a:r>
            <a:r>
              <a:rPr lang="en-CA" sz="2400" dirty="0">
                <a:hlinkClick r:id="rId3"/>
              </a:rPr>
              <a:t>http://PowerShellGallery.com</a:t>
            </a:r>
            <a:r>
              <a:rPr lang="en-CA" sz="2400" dirty="0"/>
              <a:t>)</a:t>
            </a:r>
          </a:p>
          <a:p>
            <a:pPr marL="285750" indent="-285750">
              <a:buFontTx/>
              <a:buChar char="-"/>
            </a:pPr>
            <a:endParaRPr lang="en-CA" sz="2400" dirty="0"/>
          </a:p>
        </p:txBody>
      </p:sp>
      <p:sp>
        <p:nvSpPr>
          <p:cNvPr id="3" name="TextBox 2">
            <a:extLst>
              <a:ext uri="{FF2B5EF4-FFF2-40B4-BE49-F238E27FC236}">
                <a16:creationId xmlns:a16="http://schemas.microsoft.com/office/drawing/2014/main" id="{54A41921-5011-41E5-AE28-7FEB7C8D3DB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BB54F5C0-B4F1-4362-A45B-9A7875C07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253459-79DB-46C2-B149-960ABEE0D4A3}"/>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25443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1CDBD-B942-44C2-8AD4-1C3AA13AF5E3}"/>
              </a:ext>
            </a:extLst>
          </p:cNvPr>
          <p:cNvSpPr>
            <a:spLocks noGrp="1"/>
          </p:cNvSpPr>
          <p:nvPr>
            <p:ph type="title"/>
          </p:nvPr>
        </p:nvSpPr>
        <p:spPr/>
        <p:txBody>
          <a:bodyPr/>
          <a:lstStyle/>
          <a:p>
            <a:r>
              <a:rPr lang="en-CA">
                <a:solidFill>
                  <a:schemeClr val="tx1"/>
                </a:solidFill>
              </a:rPr>
              <a:t>Demo 1</a:t>
            </a:r>
          </a:p>
        </p:txBody>
      </p:sp>
      <p:sp>
        <p:nvSpPr>
          <p:cNvPr id="5" name="Subtitle 4">
            <a:extLst>
              <a:ext uri="{FF2B5EF4-FFF2-40B4-BE49-F238E27FC236}">
                <a16:creationId xmlns:a16="http://schemas.microsoft.com/office/drawing/2014/main" id="{75893384-F60D-46AD-8B1E-453A8791496E}"/>
              </a:ext>
            </a:extLst>
          </p:cNvPr>
          <p:cNvSpPr>
            <a:spLocks noGrp="1"/>
          </p:cNvSpPr>
          <p:nvPr>
            <p:ph type="body" sz="quarter" idx="12"/>
          </p:nvPr>
        </p:nvSpPr>
        <p:spPr>
          <a:xfrm>
            <a:off x="613046" y="3533776"/>
            <a:ext cx="9144000" cy="307777"/>
          </a:xfrm>
        </p:spPr>
        <p:txBody>
          <a:bodyPr/>
          <a:lstStyle/>
          <a:p>
            <a:r>
              <a:rPr lang="en-CA" dirty="0">
                <a:solidFill>
                  <a:schemeClr val="tx1"/>
                </a:solidFill>
              </a:rPr>
              <a:t>Basic DSC</a:t>
            </a:r>
          </a:p>
        </p:txBody>
      </p:sp>
      <p:sp>
        <p:nvSpPr>
          <p:cNvPr id="2" name="TextBox 1">
            <a:extLst>
              <a:ext uri="{FF2B5EF4-FFF2-40B4-BE49-F238E27FC236}">
                <a16:creationId xmlns:a16="http://schemas.microsoft.com/office/drawing/2014/main" id="{E34045D4-F236-441B-B3B8-1E4ADC0E1DC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0675F95-DAF2-41DC-87C7-4E427C120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CAE3B1-F20E-4024-B983-97CA88EDF37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212765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016" y="323930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Office365DSC</a:t>
            </a:r>
          </a:p>
        </p:txBody>
      </p:sp>
      <p:sp>
        <p:nvSpPr>
          <p:cNvPr id="4" name="TextBox 3">
            <a:extLst>
              <a:ext uri="{FF2B5EF4-FFF2-40B4-BE49-F238E27FC236}">
                <a16:creationId xmlns:a16="http://schemas.microsoft.com/office/drawing/2014/main" id="{146E35F6-19C1-4F83-85E8-3FE42159033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395EBBD9-2B55-461D-A4C0-8AF31FC77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34930F-642C-4D2D-8E01-95E7F3BCFFF2}"/>
              </a:ext>
            </a:extLst>
          </p:cNvPr>
          <p:cNvPicPr>
            <a:picLocks noChangeAspect="1"/>
          </p:cNvPicPr>
          <p:nvPr/>
        </p:nvPicPr>
        <p:blipFill>
          <a:blip r:embed="rId4"/>
          <a:stretch>
            <a:fillRect/>
          </a:stretch>
        </p:blipFill>
        <p:spPr>
          <a:xfrm>
            <a:off x="497067" y="2801830"/>
            <a:ext cx="1428949" cy="1428949"/>
          </a:xfrm>
          <a:prstGeom prst="rect">
            <a:avLst/>
          </a:prstGeom>
        </p:spPr>
      </p:pic>
      <p:pic>
        <p:nvPicPr>
          <p:cNvPr id="10" name="Picture 9">
            <a:extLst>
              <a:ext uri="{FF2B5EF4-FFF2-40B4-BE49-F238E27FC236}">
                <a16:creationId xmlns:a16="http://schemas.microsoft.com/office/drawing/2014/main" id="{4E07B476-7E44-45BE-937F-D9CEE062CE0B}"/>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681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370EBD91-FAAF-46B9-BA59-E013829419A5}"/>
              </a:ext>
            </a:extLst>
          </p:cNvPr>
          <p:cNvSpPr>
            <a:spLocks noGrp="1"/>
          </p:cNvSpPr>
          <p:nvPr>
            <p:ph type="title"/>
          </p:nvPr>
        </p:nvSpPr>
        <p:spPr>
          <a:xfrm>
            <a:off x="2141897" y="388781"/>
            <a:ext cx="9144000" cy="553998"/>
          </a:xfrm>
          <a:prstGeom prst="rect">
            <a:avLst/>
          </a:prstGeom>
        </p:spPr>
        <p:txBody>
          <a:bodyPr wrap="square" anchor="t">
            <a:normAutofit/>
          </a:bodyPr>
          <a:lstStyle/>
          <a:p>
            <a:r>
              <a:rPr lang="en-US" dirty="0"/>
              <a:t>What does Office 365 DSC have to offer?</a:t>
            </a:r>
          </a:p>
        </p:txBody>
      </p:sp>
      <p:sp>
        <p:nvSpPr>
          <p:cNvPr id="2" name="TextBox 1">
            <a:extLst>
              <a:ext uri="{FF2B5EF4-FFF2-40B4-BE49-F238E27FC236}">
                <a16:creationId xmlns:a16="http://schemas.microsoft.com/office/drawing/2014/main" id="{F5D8ED09-3782-4E48-A77F-2FC3071BD1C7}"/>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FB72B15F-5C83-4874-93BB-48C908264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87015"/>
            <a:ext cx="379086" cy="37908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D97B6C7-A98C-43D2-97BB-4C819E089FB6}"/>
              </a:ext>
            </a:extLst>
          </p:cNvPr>
          <p:cNvGrpSpPr/>
          <p:nvPr/>
        </p:nvGrpSpPr>
        <p:grpSpPr>
          <a:xfrm>
            <a:off x="2290956" y="1111947"/>
            <a:ext cx="3286406" cy="2562668"/>
            <a:chOff x="1283335" y="925314"/>
            <a:chExt cx="3286406" cy="2562668"/>
          </a:xfrm>
        </p:grpSpPr>
        <p:sp>
          <p:nvSpPr>
            <p:cNvPr id="24" name="Rectangle 23">
              <a:extLst>
                <a:ext uri="{FF2B5EF4-FFF2-40B4-BE49-F238E27FC236}">
                  <a16:creationId xmlns:a16="http://schemas.microsoft.com/office/drawing/2014/main" id="{D356F202-5164-41C7-A57C-5C7607B748F4}"/>
                </a:ext>
              </a:extLst>
            </p:cNvPr>
            <p:cNvSpPr/>
            <p:nvPr/>
          </p:nvSpPr>
          <p:spPr bwMode="auto">
            <a:xfrm>
              <a:off x="1621104"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EBC96E2C-34DF-4CD6-A2E6-451E7829D08A}"/>
                </a:ext>
              </a:extLst>
            </p:cNvPr>
            <p:cNvGrpSpPr/>
            <p:nvPr/>
          </p:nvGrpSpPr>
          <p:grpSpPr>
            <a:xfrm>
              <a:off x="1283335" y="1112727"/>
              <a:ext cx="3286406" cy="1930070"/>
              <a:chOff x="786007" y="4826841"/>
              <a:chExt cx="3286406" cy="1930070"/>
            </a:xfrm>
          </p:grpSpPr>
          <p:sp>
            <p:nvSpPr>
              <p:cNvPr id="9" name="Rectangle 8">
                <a:extLst>
                  <a:ext uri="{FF2B5EF4-FFF2-40B4-BE49-F238E27FC236}">
                    <a16:creationId xmlns:a16="http://schemas.microsoft.com/office/drawing/2014/main" id="{AC128BA5-C1EF-4E0F-8CB4-D02A43252F4F}"/>
                  </a:ext>
                </a:extLst>
              </p:cNvPr>
              <p:cNvSpPr/>
              <p:nvPr/>
            </p:nvSpPr>
            <p:spPr>
              <a:xfrm>
                <a:off x="1893911" y="4826841"/>
                <a:ext cx="1150242" cy="1150242"/>
              </a:xfrm>
              <a:prstGeom prst="rect">
                <a:avLst/>
              </a:prstGeom>
              <a:blipFill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B8127251-499A-423C-AFC6-11534B5EA63C}"/>
                  </a:ext>
                </a:extLst>
              </p:cNvPr>
              <p:cNvGrpSpPr/>
              <p:nvPr/>
            </p:nvGrpSpPr>
            <p:grpSpPr>
              <a:xfrm>
                <a:off x="786007" y="6079090"/>
                <a:ext cx="3286406" cy="677821"/>
                <a:chOff x="4688" y="2573111"/>
                <a:chExt cx="3286406" cy="677821"/>
              </a:xfrm>
            </p:grpSpPr>
            <p:sp>
              <p:nvSpPr>
                <p:cNvPr id="12" name="Rectangle 11">
                  <a:extLst>
                    <a:ext uri="{FF2B5EF4-FFF2-40B4-BE49-F238E27FC236}">
                      <a16:creationId xmlns:a16="http://schemas.microsoft.com/office/drawing/2014/main" id="{F562CEDC-6668-49A0-AE29-6059CB39AC44}"/>
                    </a:ext>
                  </a:extLst>
                </p:cNvPr>
                <p:cNvSpPr/>
                <p:nvPr/>
              </p:nvSpPr>
              <p:spPr>
                <a:xfrm>
                  <a:off x="4688" y="2573111"/>
                  <a:ext cx="3286406" cy="677821"/>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E570CCED-79CE-4477-9967-CD6631CFE441}"/>
                    </a:ext>
                  </a:extLst>
                </p:cNvPr>
                <p:cNvSpPr txBox="1"/>
                <p:nvPr/>
              </p:nvSpPr>
              <p:spPr>
                <a:xfrm>
                  <a:off x="4688" y="2573111"/>
                  <a:ext cx="3286406" cy="6778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Manage your tenant’s configuration “as code”</a:t>
                  </a:r>
                </a:p>
              </p:txBody>
            </p:sp>
          </p:grpSp>
        </p:grpSp>
      </p:grpSp>
      <p:grpSp>
        <p:nvGrpSpPr>
          <p:cNvPr id="43" name="Group 42">
            <a:extLst>
              <a:ext uri="{FF2B5EF4-FFF2-40B4-BE49-F238E27FC236}">
                <a16:creationId xmlns:a16="http://schemas.microsoft.com/office/drawing/2014/main" id="{D998F539-49F0-4EC1-9DBB-13F1DD2B103B}"/>
              </a:ext>
            </a:extLst>
          </p:cNvPr>
          <p:cNvGrpSpPr/>
          <p:nvPr/>
        </p:nvGrpSpPr>
        <p:grpSpPr>
          <a:xfrm>
            <a:off x="2644028" y="4091963"/>
            <a:ext cx="4337919" cy="2562668"/>
            <a:chOff x="1621104" y="3960915"/>
            <a:chExt cx="4337919" cy="2562668"/>
          </a:xfrm>
        </p:grpSpPr>
        <p:sp>
          <p:nvSpPr>
            <p:cNvPr id="34" name="Rectangle 33">
              <a:extLst>
                <a:ext uri="{FF2B5EF4-FFF2-40B4-BE49-F238E27FC236}">
                  <a16:creationId xmlns:a16="http://schemas.microsoft.com/office/drawing/2014/main" id="{CF250EF5-0774-4FFF-91F2-E406DB8F1114}"/>
                </a:ext>
              </a:extLst>
            </p:cNvPr>
            <p:cNvSpPr/>
            <p:nvPr/>
          </p:nvSpPr>
          <p:spPr bwMode="auto">
            <a:xfrm>
              <a:off x="1621104"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F133DD32-65DB-4D51-8364-C978EEDC3939}"/>
                </a:ext>
              </a:extLst>
            </p:cNvPr>
            <p:cNvGrpSpPr/>
            <p:nvPr/>
          </p:nvGrpSpPr>
          <p:grpSpPr>
            <a:xfrm>
              <a:off x="1639023" y="4080151"/>
              <a:ext cx="4320000" cy="2282960"/>
              <a:chOff x="3936000" y="2293639"/>
              <a:chExt cx="4320000" cy="2282960"/>
            </a:xfrm>
          </p:grpSpPr>
          <p:sp>
            <p:nvSpPr>
              <p:cNvPr id="14" name="Rectangle 13">
                <a:extLst>
                  <a:ext uri="{FF2B5EF4-FFF2-40B4-BE49-F238E27FC236}">
                    <a16:creationId xmlns:a16="http://schemas.microsoft.com/office/drawing/2014/main" id="{2C66F307-E750-4E09-A358-6BC1A9214394}"/>
                  </a:ext>
                </a:extLst>
              </p:cNvPr>
              <p:cNvSpPr/>
              <p:nvPr/>
            </p:nvSpPr>
            <p:spPr>
              <a:xfrm>
                <a:off x="4452212" y="2293639"/>
                <a:ext cx="1512000" cy="1512000"/>
              </a:xfrm>
              <a:prstGeom prst="rect">
                <a:avLst/>
              </a:prstGeom>
              <a:blipFill dpi="0" rotWithShape="1">
                <a:blip r:embed="rId5">
                  <a:extLst>
                    <a:ext uri="{28A0092B-C50C-407E-A947-70E740481C1C}">
                      <a14:useLocalDpi xmlns:a14="http://schemas.microsoft.com/office/drawing/2010/main" val="0"/>
                    </a:ext>
                  </a:extLst>
                </a:blip>
                <a:srcRect/>
                <a:stretch>
                  <a:fillRect l="10252" t="6277" r="10252" b="-9623"/>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B824C0DF-7707-4E9A-A352-8D922FA4E347}"/>
                  </a:ext>
                </a:extLst>
              </p:cNvPr>
              <p:cNvGrpSpPr/>
              <p:nvPr/>
            </p:nvGrpSpPr>
            <p:grpSpPr>
              <a:xfrm>
                <a:off x="3936000" y="3888099"/>
                <a:ext cx="4320000" cy="688500"/>
                <a:chOff x="811418" y="2775658"/>
                <a:chExt cx="4320000" cy="688500"/>
              </a:xfrm>
            </p:grpSpPr>
            <p:sp>
              <p:nvSpPr>
                <p:cNvPr id="16" name="Rectangle 15">
                  <a:extLst>
                    <a:ext uri="{FF2B5EF4-FFF2-40B4-BE49-F238E27FC236}">
                      <a16:creationId xmlns:a16="http://schemas.microsoft.com/office/drawing/2014/main" id="{6D085162-D018-4843-9F32-3B14E855C1D7}"/>
                    </a:ext>
                  </a:extLst>
                </p:cNvPr>
                <p:cNvSpPr/>
                <p:nvPr/>
              </p:nvSpPr>
              <p:spPr>
                <a:xfrm>
                  <a:off x="811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6D28837A-6CB0-46B2-AE6E-6632BF1DDEDC}"/>
                    </a:ext>
                  </a:extLst>
                </p:cNvPr>
                <p:cNvSpPr txBox="1"/>
                <p:nvPr/>
              </p:nvSpPr>
              <p:spPr>
                <a:xfrm>
                  <a:off x="811418" y="2775658"/>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Synchronize configuration on multiple tenants</a:t>
                  </a:r>
                </a:p>
              </p:txBody>
            </p:sp>
          </p:grpSp>
        </p:grpSp>
      </p:grpSp>
      <p:grpSp>
        <p:nvGrpSpPr>
          <p:cNvPr id="44" name="Group 43">
            <a:extLst>
              <a:ext uri="{FF2B5EF4-FFF2-40B4-BE49-F238E27FC236}">
                <a16:creationId xmlns:a16="http://schemas.microsoft.com/office/drawing/2014/main" id="{6DCF1140-A2E8-42C6-A97E-6CF86602B776}"/>
              </a:ext>
            </a:extLst>
          </p:cNvPr>
          <p:cNvGrpSpPr/>
          <p:nvPr/>
        </p:nvGrpSpPr>
        <p:grpSpPr>
          <a:xfrm>
            <a:off x="4885646" y="1111947"/>
            <a:ext cx="4320000" cy="2562668"/>
            <a:chOff x="4231972" y="925314"/>
            <a:chExt cx="4320000" cy="2562668"/>
          </a:xfrm>
        </p:grpSpPr>
        <p:sp>
          <p:nvSpPr>
            <p:cNvPr id="32" name="Rectangle 31">
              <a:extLst>
                <a:ext uri="{FF2B5EF4-FFF2-40B4-BE49-F238E27FC236}">
                  <a16:creationId xmlns:a16="http://schemas.microsoft.com/office/drawing/2014/main" id="{D3703931-440D-412C-B3D0-2B7DFDD09FCE}"/>
                </a:ext>
              </a:extLst>
            </p:cNvPr>
            <p:cNvSpPr/>
            <p:nvPr/>
          </p:nvSpPr>
          <p:spPr bwMode="auto">
            <a:xfrm>
              <a:off x="5028607" y="925314"/>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95A313FA-7EE9-4161-9D24-5C36ED820270}"/>
                </a:ext>
              </a:extLst>
            </p:cNvPr>
            <p:cNvGrpSpPr/>
            <p:nvPr/>
          </p:nvGrpSpPr>
          <p:grpSpPr>
            <a:xfrm>
              <a:off x="4231972" y="925314"/>
              <a:ext cx="4320000" cy="2158874"/>
              <a:chOff x="3936000" y="2434999"/>
              <a:chExt cx="4320000" cy="2158874"/>
            </a:xfrm>
          </p:grpSpPr>
          <p:sp>
            <p:nvSpPr>
              <p:cNvPr id="19" name="Rectangle 18" descr="Download from cloud">
                <a:extLst>
                  <a:ext uri="{FF2B5EF4-FFF2-40B4-BE49-F238E27FC236}">
                    <a16:creationId xmlns:a16="http://schemas.microsoft.com/office/drawing/2014/main" id="{5F958C73-4677-407A-8425-78AB448325DC}"/>
                  </a:ext>
                </a:extLst>
              </p:cNvPr>
              <p:cNvSpPr/>
              <p:nvPr/>
            </p:nvSpPr>
            <p:spPr>
              <a:xfrm>
                <a:off x="5340000" y="2434999"/>
                <a:ext cx="1512000" cy="1512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5657C353-3211-42C5-B31A-2F969C41CD11}"/>
                  </a:ext>
                </a:extLst>
              </p:cNvPr>
              <p:cNvGrpSpPr/>
              <p:nvPr/>
            </p:nvGrpSpPr>
            <p:grpSpPr>
              <a:xfrm>
                <a:off x="3936000" y="3905373"/>
                <a:ext cx="4320000" cy="688500"/>
                <a:chOff x="3349418" y="2775658"/>
                <a:chExt cx="4320000" cy="688500"/>
              </a:xfrm>
            </p:grpSpPr>
            <p:sp>
              <p:nvSpPr>
                <p:cNvPr id="21" name="Rectangle 20">
                  <a:extLst>
                    <a:ext uri="{FF2B5EF4-FFF2-40B4-BE49-F238E27FC236}">
                      <a16:creationId xmlns:a16="http://schemas.microsoft.com/office/drawing/2014/main" id="{0766894C-58AB-4054-B04F-A79480C70ADD}"/>
                    </a:ext>
                  </a:extLst>
                </p:cNvPr>
                <p:cNvSpPr/>
                <p:nvPr/>
              </p:nvSpPr>
              <p:spPr>
                <a:xfrm>
                  <a:off x="3349418" y="2775658"/>
                  <a:ext cx="4320000" cy="6885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2773C5DB-A9E9-40D2-BBB5-DEE6E1771E9E}"/>
                    </a:ext>
                  </a:extLst>
                </p:cNvPr>
                <p:cNvSpPr txBox="1"/>
                <p:nvPr/>
              </p:nvSpPr>
              <p:spPr>
                <a:xfrm>
                  <a:off x="3349418" y="2775658"/>
                  <a:ext cx="4320000"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Export your current </a:t>
                  </a:r>
                </a:p>
                <a:p>
                  <a:pPr marL="0" lvl="0" indent="0" algn="ctr" defTabSz="889000">
                    <a:lnSpc>
                      <a:spcPct val="100000"/>
                    </a:lnSpc>
                    <a:spcBef>
                      <a:spcPct val="0"/>
                    </a:spcBef>
                    <a:spcAft>
                      <a:spcPct val="35000"/>
                    </a:spcAft>
                    <a:buNone/>
                    <a:defRPr b="1"/>
                  </a:pPr>
                  <a:r>
                    <a:rPr lang="en-US" sz="1600" kern="1200" dirty="0"/>
                    <a:t>tenant configuration</a:t>
                  </a:r>
                </a:p>
              </p:txBody>
            </p:sp>
          </p:grpSp>
        </p:grpSp>
      </p:grpSp>
      <p:grpSp>
        <p:nvGrpSpPr>
          <p:cNvPr id="42" name="Group 41">
            <a:extLst>
              <a:ext uri="{FF2B5EF4-FFF2-40B4-BE49-F238E27FC236}">
                <a16:creationId xmlns:a16="http://schemas.microsoft.com/office/drawing/2014/main" id="{3F837103-5A5B-4D0C-8C97-09F7C5A27E1C}"/>
              </a:ext>
            </a:extLst>
          </p:cNvPr>
          <p:cNvGrpSpPr/>
          <p:nvPr/>
        </p:nvGrpSpPr>
        <p:grpSpPr>
          <a:xfrm>
            <a:off x="5682281" y="4091963"/>
            <a:ext cx="2610868" cy="2562668"/>
            <a:chOff x="5086538" y="3960915"/>
            <a:chExt cx="2610868" cy="2562668"/>
          </a:xfrm>
        </p:grpSpPr>
        <p:sp>
          <p:nvSpPr>
            <p:cNvPr id="36" name="Rectangle 35">
              <a:extLst>
                <a:ext uri="{FF2B5EF4-FFF2-40B4-BE49-F238E27FC236}">
                  <a16:creationId xmlns:a16="http://schemas.microsoft.com/office/drawing/2014/main" id="{9EE1A074-AFE9-4DD6-BD5D-7B51A28B2357}"/>
                </a:ext>
              </a:extLst>
            </p:cNvPr>
            <p:cNvSpPr/>
            <p:nvPr/>
          </p:nvSpPr>
          <p:spPr bwMode="auto">
            <a:xfrm>
              <a:off x="5086538" y="3960915"/>
              <a:ext cx="2610868" cy="2562668"/>
            </a:xfrm>
            <a:prstGeom prst="rect">
              <a:avLst/>
            </a:prstGeom>
            <a:solidFill>
              <a:schemeClr val="tx1">
                <a:lumMod val="10000"/>
                <a:lumOff val="9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A0C9E439-9C8B-4F6A-8072-3CC62FF1AF1F}"/>
                </a:ext>
              </a:extLst>
            </p:cNvPr>
            <p:cNvGrpSpPr/>
            <p:nvPr/>
          </p:nvGrpSpPr>
          <p:grpSpPr>
            <a:xfrm>
              <a:off x="5122983" y="4171596"/>
              <a:ext cx="2544424" cy="2141306"/>
              <a:chOff x="5118704" y="4193487"/>
              <a:chExt cx="2544424" cy="2141306"/>
            </a:xfrm>
          </p:grpSpPr>
          <p:pic>
            <p:nvPicPr>
              <p:cNvPr id="2050" name="Picture 2" descr="See the source image">
                <a:extLst>
                  <a:ext uri="{FF2B5EF4-FFF2-40B4-BE49-F238E27FC236}">
                    <a16:creationId xmlns:a16="http://schemas.microsoft.com/office/drawing/2014/main" id="{5D467AAF-90F4-4306-AB37-4B25D7B44F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0418" y="4193487"/>
                <a:ext cx="1160996" cy="116099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F4FFA4D-2308-4175-B4D1-DD0E5BC3F615}"/>
                  </a:ext>
                </a:extLst>
              </p:cNvPr>
              <p:cNvSpPr txBox="1"/>
              <p:nvPr/>
            </p:nvSpPr>
            <p:spPr>
              <a:xfrm>
                <a:off x="5118704" y="5646293"/>
                <a:ext cx="2544424" cy="68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1600" kern="1200" dirty="0"/>
                  <a:t>Monitor and Alert on Configuration Drifts</a:t>
                </a:r>
              </a:p>
            </p:txBody>
          </p:sp>
        </p:grpSp>
      </p:grpSp>
      <p:pic>
        <p:nvPicPr>
          <p:cNvPr id="47" name="Picture 46">
            <a:extLst>
              <a:ext uri="{FF2B5EF4-FFF2-40B4-BE49-F238E27FC236}">
                <a16:creationId xmlns:a16="http://schemas.microsoft.com/office/drawing/2014/main" id="{EB5B76EF-F0C9-4C62-A8A6-61B5B159B902}"/>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90317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4887" y="426246"/>
            <a:ext cx="9144000" cy="553998"/>
          </a:xfrm>
        </p:spPr>
        <p:txBody>
          <a:bodyPr/>
          <a:lstStyle/>
          <a:p>
            <a:r>
              <a:rPr lang="en-US" dirty="0"/>
              <a:t>Office365DSC</a:t>
            </a:r>
          </a:p>
        </p:txBody>
      </p:sp>
      <p:sp>
        <p:nvSpPr>
          <p:cNvPr id="6" name="Content Placeholder 6">
            <a:extLst>
              <a:ext uri="{FF2B5EF4-FFF2-40B4-BE49-F238E27FC236}">
                <a16:creationId xmlns:a16="http://schemas.microsoft.com/office/drawing/2014/main" id="{FBF21889-4068-4E6F-A521-4E2595A58A41}"/>
              </a:ext>
            </a:extLst>
          </p:cNvPr>
          <p:cNvSpPr>
            <a:spLocks noGrp="1"/>
          </p:cNvSpPr>
          <p:nvPr>
            <p:ph type="body" sz="quarter" idx="12"/>
          </p:nvPr>
        </p:nvSpPr>
        <p:spPr>
          <a:xfrm>
            <a:off x="689884" y="1857096"/>
            <a:ext cx="9144000" cy="307777"/>
          </a:xfrm>
        </p:spPr>
        <p:txBody>
          <a:bodyPr>
            <a:noAutofit/>
          </a:bodyPr>
          <a:lstStyle/>
          <a:p>
            <a:r>
              <a:rPr lang="en-GB" sz="2800" dirty="0"/>
              <a:t>Supported workloads:</a:t>
            </a:r>
          </a:p>
          <a:p>
            <a:endParaRPr lang="en-GB" sz="2800" dirty="0"/>
          </a:p>
          <a:p>
            <a:endParaRPr lang="en-GB" sz="2800" dirty="0"/>
          </a:p>
          <a:p>
            <a:r>
              <a:rPr lang="en-GB" sz="2800" dirty="0"/>
              <a:t>Support coming:</a:t>
            </a:r>
          </a:p>
          <a:p>
            <a:endParaRPr lang="en-GB" sz="2800" dirty="0"/>
          </a:p>
          <a:p>
            <a:endParaRPr lang="en-GB" sz="2800" dirty="0"/>
          </a:p>
          <a:p>
            <a:r>
              <a:rPr lang="en-GB" sz="2800" dirty="0"/>
              <a:t>Parallel initiative:</a:t>
            </a:r>
          </a:p>
          <a:p>
            <a:pPr marL="0" indent="0">
              <a:buNone/>
            </a:pPr>
            <a:endParaRPr lang="en-GB" sz="2800" dirty="0"/>
          </a:p>
        </p:txBody>
      </p:sp>
      <p:pic>
        <p:nvPicPr>
          <p:cNvPr id="4" name="Picture 3">
            <a:extLst>
              <a:ext uri="{FF2B5EF4-FFF2-40B4-BE49-F238E27FC236}">
                <a16:creationId xmlns:a16="http://schemas.microsoft.com/office/drawing/2014/main" id="{9C665443-FBEF-49AE-AD3B-BFAAF93A6334}"/>
              </a:ext>
            </a:extLst>
          </p:cNvPr>
          <p:cNvPicPr>
            <a:picLocks noChangeAspect="1"/>
          </p:cNvPicPr>
          <p:nvPr/>
        </p:nvPicPr>
        <p:blipFill>
          <a:blip r:embed="rId3"/>
          <a:stretch>
            <a:fillRect/>
          </a:stretch>
        </p:blipFill>
        <p:spPr>
          <a:xfrm>
            <a:off x="1153815" y="2430618"/>
            <a:ext cx="1311198" cy="486858"/>
          </a:xfrm>
          <a:prstGeom prst="rect">
            <a:avLst/>
          </a:prstGeom>
        </p:spPr>
      </p:pic>
      <p:pic>
        <p:nvPicPr>
          <p:cNvPr id="5" name="Picture 4">
            <a:extLst>
              <a:ext uri="{FF2B5EF4-FFF2-40B4-BE49-F238E27FC236}">
                <a16:creationId xmlns:a16="http://schemas.microsoft.com/office/drawing/2014/main" id="{94117825-2129-4289-92CD-E9D2E90CB29E}"/>
              </a:ext>
            </a:extLst>
          </p:cNvPr>
          <p:cNvPicPr>
            <a:picLocks noChangeAspect="1"/>
          </p:cNvPicPr>
          <p:nvPr/>
        </p:nvPicPr>
        <p:blipFill>
          <a:blip r:embed="rId4"/>
          <a:stretch>
            <a:fillRect/>
          </a:stretch>
        </p:blipFill>
        <p:spPr>
          <a:xfrm>
            <a:off x="2641735" y="2474022"/>
            <a:ext cx="1171575" cy="400050"/>
          </a:xfrm>
          <a:prstGeom prst="rect">
            <a:avLst/>
          </a:prstGeom>
        </p:spPr>
      </p:pic>
      <p:pic>
        <p:nvPicPr>
          <p:cNvPr id="7" name="Picture 6">
            <a:extLst>
              <a:ext uri="{FF2B5EF4-FFF2-40B4-BE49-F238E27FC236}">
                <a16:creationId xmlns:a16="http://schemas.microsoft.com/office/drawing/2014/main" id="{58127AD0-9F4F-4CAF-AEE9-50119D34B8C6}"/>
              </a:ext>
            </a:extLst>
          </p:cNvPr>
          <p:cNvPicPr>
            <a:picLocks noChangeAspect="1"/>
          </p:cNvPicPr>
          <p:nvPr/>
        </p:nvPicPr>
        <p:blipFill>
          <a:blip r:embed="rId5"/>
          <a:stretch>
            <a:fillRect/>
          </a:stretch>
        </p:blipFill>
        <p:spPr>
          <a:xfrm>
            <a:off x="4037567" y="2459734"/>
            <a:ext cx="1262063" cy="414338"/>
          </a:xfrm>
          <a:prstGeom prst="rect">
            <a:avLst/>
          </a:prstGeom>
        </p:spPr>
      </p:pic>
      <p:pic>
        <p:nvPicPr>
          <p:cNvPr id="8" name="Picture 7">
            <a:extLst>
              <a:ext uri="{FF2B5EF4-FFF2-40B4-BE49-F238E27FC236}">
                <a16:creationId xmlns:a16="http://schemas.microsoft.com/office/drawing/2014/main" id="{49404FA1-93F1-4956-B4A9-09532990B5B7}"/>
              </a:ext>
            </a:extLst>
          </p:cNvPr>
          <p:cNvPicPr>
            <a:picLocks noChangeAspect="1"/>
          </p:cNvPicPr>
          <p:nvPr/>
        </p:nvPicPr>
        <p:blipFill>
          <a:blip r:embed="rId6"/>
          <a:stretch>
            <a:fillRect/>
          </a:stretch>
        </p:blipFill>
        <p:spPr>
          <a:xfrm>
            <a:off x="5523887" y="2459734"/>
            <a:ext cx="1143000" cy="414338"/>
          </a:xfrm>
          <a:prstGeom prst="rect">
            <a:avLst/>
          </a:prstGeom>
        </p:spPr>
      </p:pic>
      <p:pic>
        <p:nvPicPr>
          <p:cNvPr id="14" name="Picture 13">
            <a:extLst>
              <a:ext uri="{FF2B5EF4-FFF2-40B4-BE49-F238E27FC236}">
                <a16:creationId xmlns:a16="http://schemas.microsoft.com/office/drawing/2014/main" id="{C05F5B14-9BD4-4BBA-A194-BDBC5F37C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815" y="3739311"/>
            <a:ext cx="1081088" cy="414338"/>
          </a:xfrm>
          <a:prstGeom prst="rect">
            <a:avLst/>
          </a:prstGeom>
        </p:spPr>
      </p:pic>
      <p:pic>
        <p:nvPicPr>
          <p:cNvPr id="15" name="Picture 14" descr="A close up of a logo&#10;&#10;Description automatically generated">
            <a:extLst>
              <a:ext uri="{FF2B5EF4-FFF2-40B4-BE49-F238E27FC236}">
                <a16:creationId xmlns:a16="http://schemas.microsoft.com/office/drawing/2014/main" id="{513AADE8-EF48-4041-8A59-0A349305BC6A}"/>
              </a:ext>
            </a:extLst>
          </p:cNvPr>
          <p:cNvPicPr>
            <a:picLocks noChangeAspect="1"/>
          </p:cNvPicPr>
          <p:nvPr/>
        </p:nvPicPr>
        <p:blipFill>
          <a:blip r:embed="rId8"/>
          <a:stretch>
            <a:fillRect/>
          </a:stretch>
        </p:blipFill>
        <p:spPr>
          <a:xfrm flipH="1">
            <a:off x="9269097" y="2495850"/>
            <a:ext cx="402072" cy="340420"/>
          </a:xfrm>
          <a:prstGeom prst="rect">
            <a:avLst/>
          </a:prstGeom>
        </p:spPr>
      </p:pic>
      <p:sp>
        <p:nvSpPr>
          <p:cNvPr id="16" name="TextBox 15">
            <a:extLst>
              <a:ext uri="{FF2B5EF4-FFF2-40B4-BE49-F238E27FC236}">
                <a16:creationId xmlns:a16="http://schemas.microsoft.com/office/drawing/2014/main" id="{C75B668D-20EF-40EE-A70B-0615D859BCB1}"/>
              </a:ext>
            </a:extLst>
          </p:cNvPr>
          <p:cNvSpPr txBox="1"/>
          <p:nvPr/>
        </p:nvSpPr>
        <p:spPr>
          <a:xfrm>
            <a:off x="9648586" y="2528493"/>
            <a:ext cx="1700879" cy="307777"/>
          </a:xfrm>
          <a:prstGeom prst="rect">
            <a:avLst/>
          </a:prstGeom>
          <a:noFill/>
        </p:spPr>
        <p:txBody>
          <a:bodyPr wrap="square" rtlCol="0">
            <a:spAutoFit/>
          </a:bodyPr>
          <a:lstStyle/>
          <a:p>
            <a:r>
              <a:rPr lang="en-CA" sz="1400" dirty="0"/>
              <a:t>PowerApps</a:t>
            </a:r>
          </a:p>
        </p:txBody>
      </p:sp>
      <p:pic>
        <p:nvPicPr>
          <p:cNvPr id="1026" name="Picture 2" descr="See the source image">
            <a:extLst>
              <a:ext uri="{FF2B5EF4-FFF2-40B4-BE49-F238E27FC236}">
                <a16:creationId xmlns:a16="http://schemas.microsoft.com/office/drawing/2014/main" id="{240403EC-9376-4435-B328-A1FBBDB21F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887" y="2497172"/>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67BF9C0-2321-425F-B6AF-4A78EE7095F1}"/>
              </a:ext>
            </a:extLst>
          </p:cNvPr>
          <p:cNvSpPr txBox="1"/>
          <p:nvPr/>
        </p:nvSpPr>
        <p:spPr>
          <a:xfrm>
            <a:off x="7127701" y="2528493"/>
            <a:ext cx="2028195" cy="307777"/>
          </a:xfrm>
          <a:prstGeom prst="rect">
            <a:avLst/>
          </a:prstGeom>
          <a:noFill/>
        </p:spPr>
        <p:txBody>
          <a:bodyPr wrap="square" rtlCol="0">
            <a:spAutoFit/>
          </a:bodyPr>
          <a:lstStyle/>
          <a:p>
            <a:r>
              <a:rPr lang="en-CA" sz="1400" dirty="0"/>
              <a:t>Security &amp; Compliance</a:t>
            </a:r>
          </a:p>
        </p:txBody>
      </p:sp>
      <p:sp>
        <p:nvSpPr>
          <p:cNvPr id="3" name="TextBox 2">
            <a:extLst>
              <a:ext uri="{FF2B5EF4-FFF2-40B4-BE49-F238E27FC236}">
                <a16:creationId xmlns:a16="http://schemas.microsoft.com/office/drawing/2014/main" id="{BADBCACB-E6E7-4C31-AA3B-DB857DBF2B2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9" name="Picture 8" descr="See the source image">
            <a:extLst>
              <a:ext uri="{FF2B5EF4-FFF2-40B4-BE49-F238E27FC236}">
                <a16:creationId xmlns:a16="http://schemas.microsoft.com/office/drawing/2014/main" id="{E3C7D15A-65BA-4E9E-80C9-C054381D38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B2276D2-F92B-41ED-9CB9-EA6CB0A8D560}"/>
              </a:ext>
            </a:extLst>
          </p:cNvPr>
          <p:cNvPicPr>
            <a:picLocks noChangeAspect="1"/>
          </p:cNvPicPr>
          <p:nvPr/>
        </p:nvPicPr>
        <p:blipFill>
          <a:blip r:embed="rId11"/>
          <a:stretch>
            <a:fillRect/>
          </a:stretch>
        </p:blipFill>
        <p:spPr>
          <a:xfrm>
            <a:off x="1112102" y="4982224"/>
            <a:ext cx="542090" cy="516623"/>
          </a:xfrm>
          <a:prstGeom prst="rect">
            <a:avLst/>
          </a:prstGeom>
        </p:spPr>
      </p:pic>
      <p:sp>
        <p:nvSpPr>
          <p:cNvPr id="11" name="TextBox 10">
            <a:extLst>
              <a:ext uri="{FF2B5EF4-FFF2-40B4-BE49-F238E27FC236}">
                <a16:creationId xmlns:a16="http://schemas.microsoft.com/office/drawing/2014/main" id="{768C3627-F2D0-427D-8E19-FEFA96831757}"/>
              </a:ext>
            </a:extLst>
          </p:cNvPr>
          <p:cNvSpPr txBox="1"/>
          <p:nvPr/>
        </p:nvSpPr>
        <p:spPr>
          <a:xfrm>
            <a:off x="1700052" y="5117424"/>
            <a:ext cx="1175515" cy="246221"/>
          </a:xfrm>
          <a:prstGeom prst="rect">
            <a:avLst/>
          </a:prstGeom>
          <a:noFill/>
        </p:spPr>
        <p:txBody>
          <a:bodyPr wrap="none" lIns="0" tIns="0" rIns="0" bIns="0" rtlCol="0">
            <a:spAutoFit/>
          </a:bodyPr>
          <a:lstStyle/>
          <a:p>
            <a:pPr algn="l"/>
            <a:r>
              <a:rPr lang="en-US" sz="1600" dirty="0" err="1">
                <a:gradFill>
                  <a:gsLst>
                    <a:gs pos="2917">
                      <a:schemeClr val="tx1"/>
                    </a:gs>
                    <a:gs pos="30000">
                      <a:schemeClr val="tx1"/>
                    </a:gs>
                  </a:gsLst>
                  <a:lin ang="5400000" scaled="0"/>
                </a:gradFill>
              </a:rPr>
              <a:t>AzureADDSC</a:t>
            </a:r>
            <a:endParaRPr lang="en-US" sz="1600" dirty="0">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A5982D9-C9FF-4915-80D7-4E3E09BC9045}"/>
              </a:ext>
            </a:extLst>
          </p:cNvPr>
          <p:cNvPicPr>
            <a:picLocks noChangeAspect="1"/>
          </p:cNvPicPr>
          <p:nvPr/>
        </p:nvPicPr>
        <p:blipFill>
          <a:blip r:embed="rId12"/>
          <a:stretch>
            <a:fillRect/>
          </a:stretch>
        </p:blipFill>
        <p:spPr>
          <a:xfrm>
            <a:off x="-18380" y="-4594"/>
            <a:ext cx="119429" cy="6858000"/>
          </a:xfrm>
          <a:prstGeom prst="rect">
            <a:avLst/>
          </a:prstGeom>
        </p:spPr>
      </p:pic>
      <p:pic>
        <p:nvPicPr>
          <p:cNvPr id="13" name="Picture 12">
            <a:extLst>
              <a:ext uri="{FF2B5EF4-FFF2-40B4-BE49-F238E27FC236}">
                <a16:creationId xmlns:a16="http://schemas.microsoft.com/office/drawing/2014/main" id="{94C44ED5-891D-462B-9860-D4E9ECE4C8F8}"/>
              </a:ext>
            </a:extLst>
          </p:cNvPr>
          <p:cNvPicPr>
            <a:picLocks noChangeAspect="1"/>
          </p:cNvPicPr>
          <p:nvPr/>
        </p:nvPicPr>
        <p:blipFill>
          <a:blip r:embed="rId13"/>
          <a:stretch>
            <a:fillRect/>
          </a:stretch>
        </p:blipFill>
        <p:spPr>
          <a:xfrm>
            <a:off x="4351574" y="3711663"/>
            <a:ext cx="1334034" cy="469634"/>
          </a:xfrm>
          <a:prstGeom prst="rect">
            <a:avLst/>
          </a:prstGeom>
        </p:spPr>
      </p:pic>
      <p:pic>
        <p:nvPicPr>
          <p:cNvPr id="19" name="Picture 18">
            <a:extLst>
              <a:ext uri="{FF2B5EF4-FFF2-40B4-BE49-F238E27FC236}">
                <a16:creationId xmlns:a16="http://schemas.microsoft.com/office/drawing/2014/main" id="{1D7AEBB2-4BA6-40D9-BC06-34274BBBA65B}"/>
              </a:ext>
            </a:extLst>
          </p:cNvPr>
          <p:cNvPicPr>
            <a:picLocks noChangeAspect="1"/>
          </p:cNvPicPr>
          <p:nvPr/>
        </p:nvPicPr>
        <p:blipFill>
          <a:blip r:embed="rId14"/>
          <a:stretch>
            <a:fillRect/>
          </a:stretch>
        </p:blipFill>
        <p:spPr>
          <a:xfrm>
            <a:off x="2291645" y="3711663"/>
            <a:ext cx="1950437" cy="446179"/>
          </a:xfrm>
          <a:prstGeom prst="rect">
            <a:avLst/>
          </a:prstGeom>
        </p:spPr>
      </p:pic>
    </p:spTree>
    <p:extLst>
      <p:ext uri="{BB962C8B-B14F-4D97-AF65-F5344CB8AC3E}">
        <p14:creationId xmlns:p14="http://schemas.microsoft.com/office/powerpoint/2010/main" val="316216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56D-AB63-408E-ACA0-EF18A261F1A5}"/>
              </a:ext>
            </a:extLst>
          </p:cNvPr>
          <p:cNvSpPr>
            <a:spLocks noGrp="1"/>
          </p:cNvSpPr>
          <p:nvPr>
            <p:ph type="title"/>
          </p:nvPr>
        </p:nvSpPr>
        <p:spPr>
          <a:xfrm>
            <a:off x="2274396" y="382522"/>
            <a:ext cx="9144000" cy="553998"/>
          </a:xfrm>
        </p:spPr>
        <p:txBody>
          <a:bodyPr/>
          <a:lstStyle/>
          <a:p>
            <a:r>
              <a:rPr lang="en-US" dirty="0"/>
              <a:t>Logic Flow</a:t>
            </a:r>
            <a:endParaRPr lang="fr-CA" dirty="0"/>
          </a:p>
        </p:txBody>
      </p:sp>
      <p:pic>
        <p:nvPicPr>
          <p:cNvPr id="1026" name="Picture 2" descr="DSC Resources Flow">
            <a:extLst>
              <a:ext uri="{FF2B5EF4-FFF2-40B4-BE49-F238E27FC236}">
                <a16:creationId xmlns:a16="http://schemas.microsoft.com/office/drawing/2014/main" id="{50DD410E-601F-4231-8098-625202679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157" y="2033031"/>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BF46D-A59C-4951-AA53-3818ACA27FD8}"/>
              </a:ext>
            </a:extLst>
          </p:cNvPr>
          <p:cNvSpPr txBox="1"/>
          <p:nvPr/>
        </p:nvSpPr>
        <p:spPr>
          <a:xfrm>
            <a:off x="4869064" y="2478627"/>
            <a:ext cx="4172820" cy="369332"/>
          </a:xfrm>
          <a:prstGeom prst="rect">
            <a:avLst/>
          </a:prstGeom>
          <a:noFill/>
        </p:spPr>
        <p:txBody>
          <a:bodyPr wrap="square" rtlCol="0">
            <a:spAutoFit/>
          </a:bodyPr>
          <a:lstStyle/>
          <a:p>
            <a:r>
              <a:rPr lang="en-US" dirty="0"/>
              <a:t>Office365DSC Configuration</a:t>
            </a:r>
            <a:endParaRPr lang="fr-CA" dirty="0"/>
          </a:p>
        </p:txBody>
      </p:sp>
      <p:sp>
        <p:nvSpPr>
          <p:cNvPr id="11" name="Rectangle: Rounded Corners 10">
            <a:extLst>
              <a:ext uri="{FF2B5EF4-FFF2-40B4-BE49-F238E27FC236}">
                <a16:creationId xmlns:a16="http://schemas.microsoft.com/office/drawing/2014/main" id="{85951647-87D5-4DB9-9491-33BC2915AD71}"/>
              </a:ext>
            </a:extLst>
          </p:cNvPr>
          <p:cNvSpPr/>
          <p:nvPr/>
        </p:nvSpPr>
        <p:spPr>
          <a:xfrm>
            <a:off x="487370"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876E4EC-F8CB-4BE5-BB2D-1A24E50366FD}"/>
              </a:ext>
            </a:extLst>
          </p:cNvPr>
          <p:cNvSpPr txBox="1"/>
          <p:nvPr/>
        </p:nvSpPr>
        <p:spPr>
          <a:xfrm>
            <a:off x="566277"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SharePoint PnP</a:t>
            </a:r>
            <a:endParaRPr lang="fr-CA" dirty="0">
              <a:solidFill>
                <a:schemeClr val="bg2">
                  <a:lumMod val="20000"/>
                  <a:lumOff val="80000"/>
                </a:schemeClr>
              </a:solidFill>
            </a:endParaRPr>
          </a:p>
        </p:txBody>
      </p:sp>
      <p:sp>
        <p:nvSpPr>
          <p:cNvPr id="13" name="Rectangle: Rounded Corners 12">
            <a:extLst>
              <a:ext uri="{FF2B5EF4-FFF2-40B4-BE49-F238E27FC236}">
                <a16:creationId xmlns:a16="http://schemas.microsoft.com/office/drawing/2014/main" id="{292168C3-C755-468F-B571-85EFDE2084D3}"/>
              </a:ext>
            </a:extLst>
          </p:cNvPr>
          <p:cNvSpPr/>
          <p:nvPr/>
        </p:nvSpPr>
        <p:spPr>
          <a:xfrm>
            <a:off x="3202721"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31780A9B-9CAF-4F83-AEAB-8BAEE020E073}"/>
              </a:ext>
            </a:extLst>
          </p:cNvPr>
          <p:cNvSpPr txBox="1"/>
          <p:nvPr/>
        </p:nvSpPr>
        <p:spPr>
          <a:xfrm>
            <a:off x="3281627" y="3746585"/>
            <a:ext cx="2279037" cy="635559"/>
          </a:xfrm>
          <a:prstGeom prst="rect">
            <a:avLst/>
          </a:prstGeom>
          <a:noFill/>
        </p:spPr>
        <p:txBody>
          <a:bodyPr wrap="square" rtlCol="0">
            <a:spAutoFit/>
          </a:bodyPr>
          <a:lstStyle/>
          <a:p>
            <a:pPr algn="ctr"/>
            <a:r>
              <a:rPr lang="en-US" dirty="0" err="1">
                <a:solidFill>
                  <a:schemeClr val="bg2">
                    <a:lumMod val="20000"/>
                    <a:lumOff val="80000"/>
                  </a:schemeClr>
                </a:solidFill>
              </a:rPr>
              <a:t>MicrosoftTeams</a:t>
            </a:r>
            <a:endParaRPr lang="fr-CA" dirty="0">
              <a:solidFill>
                <a:schemeClr val="bg2">
                  <a:lumMod val="20000"/>
                  <a:lumOff val="80000"/>
                </a:schemeClr>
              </a:solidFill>
            </a:endParaRPr>
          </a:p>
          <a:p>
            <a:pPr algn="ctr"/>
            <a:r>
              <a:rPr lang="fr-CA" dirty="0" err="1">
                <a:solidFill>
                  <a:schemeClr val="bg2">
                    <a:lumMod val="20000"/>
                    <a:lumOff val="80000"/>
                  </a:schemeClr>
                </a:solidFill>
              </a:rPr>
              <a:t>SkypeForBusinessAPI</a:t>
            </a:r>
            <a:endParaRPr lang="en-US" dirty="0">
              <a:solidFill>
                <a:schemeClr val="bg2">
                  <a:lumMod val="20000"/>
                  <a:lumOff val="80000"/>
                </a:schemeClr>
              </a:solidFill>
            </a:endParaRPr>
          </a:p>
        </p:txBody>
      </p:sp>
      <p:sp>
        <p:nvSpPr>
          <p:cNvPr id="15" name="Rectangle: Rounded Corners 14">
            <a:extLst>
              <a:ext uri="{FF2B5EF4-FFF2-40B4-BE49-F238E27FC236}">
                <a16:creationId xmlns:a16="http://schemas.microsoft.com/office/drawing/2014/main" id="{44D86CB0-B65C-4C91-B748-171BDED1327E}"/>
              </a:ext>
            </a:extLst>
          </p:cNvPr>
          <p:cNvSpPr/>
          <p:nvPr/>
        </p:nvSpPr>
        <p:spPr>
          <a:xfrm>
            <a:off x="5938302"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TextBox 15">
            <a:extLst>
              <a:ext uri="{FF2B5EF4-FFF2-40B4-BE49-F238E27FC236}">
                <a16:creationId xmlns:a16="http://schemas.microsoft.com/office/drawing/2014/main" id="{58724B51-F670-48FE-8E40-47771B3099A5}"/>
              </a:ext>
            </a:extLst>
          </p:cNvPr>
          <p:cNvSpPr txBox="1"/>
          <p:nvPr/>
        </p:nvSpPr>
        <p:spPr>
          <a:xfrm>
            <a:off x="5987789" y="3865151"/>
            <a:ext cx="2393445" cy="369332"/>
          </a:xfrm>
          <a:prstGeom prst="rect">
            <a:avLst/>
          </a:prstGeom>
          <a:noFill/>
        </p:spPr>
        <p:txBody>
          <a:bodyPr wrap="square" rtlCol="0">
            <a:spAutoFit/>
          </a:bodyPr>
          <a:lstStyle/>
          <a:p>
            <a:pPr algn="ctr"/>
            <a:r>
              <a:rPr lang="en-US" dirty="0">
                <a:solidFill>
                  <a:schemeClr val="bg2">
                    <a:lumMod val="20000"/>
                    <a:lumOff val="80000"/>
                  </a:schemeClr>
                </a:solidFill>
              </a:rPr>
              <a:t>Exchange Online Shell</a:t>
            </a:r>
            <a:endParaRPr lang="fr-CA" dirty="0">
              <a:solidFill>
                <a:schemeClr val="bg2">
                  <a:lumMod val="20000"/>
                  <a:lumOff val="80000"/>
                </a:schemeClr>
              </a:solidFill>
            </a:endParaRPr>
          </a:p>
        </p:txBody>
      </p:sp>
      <p:sp>
        <p:nvSpPr>
          <p:cNvPr id="17" name="Rectangle: Rounded Corners 16">
            <a:extLst>
              <a:ext uri="{FF2B5EF4-FFF2-40B4-BE49-F238E27FC236}">
                <a16:creationId xmlns:a16="http://schemas.microsoft.com/office/drawing/2014/main" id="{4587DA8D-AB40-402F-92BD-C8142C8CD919}"/>
              </a:ext>
            </a:extLst>
          </p:cNvPr>
          <p:cNvSpPr/>
          <p:nvPr/>
        </p:nvSpPr>
        <p:spPr>
          <a:xfrm>
            <a:off x="8670554" y="3713300"/>
            <a:ext cx="2436853" cy="673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TextBox 17">
            <a:extLst>
              <a:ext uri="{FF2B5EF4-FFF2-40B4-BE49-F238E27FC236}">
                <a16:creationId xmlns:a16="http://schemas.microsoft.com/office/drawing/2014/main" id="{1C1A4596-7E72-4FD9-90C4-336BFABD6F21}"/>
              </a:ext>
            </a:extLst>
          </p:cNvPr>
          <p:cNvSpPr txBox="1"/>
          <p:nvPr/>
        </p:nvSpPr>
        <p:spPr>
          <a:xfrm>
            <a:off x="8749461" y="3865151"/>
            <a:ext cx="2279037" cy="369332"/>
          </a:xfrm>
          <a:prstGeom prst="rect">
            <a:avLst/>
          </a:prstGeom>
          <a:noFill/>
        </p:spPr>
        <p:txBody>
          <a:bodyPr wrap="square" rtlCol="0">
            <a:spAutoFit/>
          </a:bodyPr>
          <a:lstStyle/>
          <a:p>
            <a:pPr algn="ctr"/>
            <a:r>
              <a:rPr lang="en-US" dirty="0">
                <a:solidFill>
                  <a:schemeClr val="bg2">
                    <a:lumMod val="20000"/>
                    <a:lumOff val="80000"/>
                  </a:schemeClr>
                </a:solidFill>
              </a:rPr>
              <a:t>…</a:t>
            </a:r>
            <a:endParaRPr lang="fr-CA" dirty="0">
              <a:solidFill>
                <a:schemeClr val="bg2">
                  <a:lumMod val="20000"/>
                  <a:lumOff val="80000"/>
                </a:schemeClr>
              </a:solidFill>
            </a:endParaRPr>
          </a:p>
        </p:txBody>
      </p:sp>
      <p:cxnSp>
        <p:nvCxnSpPr>
          <p:cNvPr id="22" name="Straight Arrow Connector 21">
            <a:extLst>
              <a:ext uri="{FF2B5EF4-FFF2-40B4-BE49-F238E27FC236}">
                <a16:creationId xmlns:a16="http://schemas.microsoft.com/office/drawing/2014/main" id="{6F6CFE93-B9A7-45A9-BBF1-4C30897CF335}"/>
              </a:ext>
            </a:extLst>
          </p:cNvPr>
          <p:cNvCxnSpPr/>
          <p:nvPr/>
        </p:nvCxnSpPr>
        <p:spPr>
          <a:xfrm flipH="1">
            <a:off x="2274396" y="2847959"/>
            <a:ext cx="1378562" cy="75858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000358-DF8C-4273-9EE7-6881D1A1B4E4}"/>
              </a:ext>
            </a:extLst>
          </p:cNvPr>
          <p:cNvCxnSpPr>
            <a:cxnSpLocks/>
          </p:cNvCxnSpPr>
          <p:nvPr/>
        </p:nvCxnSpPr>
        <p:spPr>
          <a:xfrm>
            <a:off x="4372218" y="3108888"/>
            <a:ext cx="0" cy="5487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EB8DD7-D35C-412C-8246-EABF053D1225}"/>
              </a:ext>
            </a:extLst>
          </p:cNvPr>
          <p:cNvCxnSpPr>
            <a:cxnSpLocks/>
          </p:cNvCxnSpPr>
          <p:nvPr/>
        </p:nvCxnSpPr>
        <p:spPr>
          <a:xfrm>
            <a:off x="4609134" y="3003293"/>
            <a:ext cx="2093372" cy="65430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FC6DF-B589-41D6-AE73-CCD827072A71}"/>
              </a:ext>
            </a:extLst>
          </p:cNvPr>
          <p:cNvCxnSpPr>
            <a:cxnSpLocks/>
          </p:cNvCxnSpPr>
          <p:nvPr/>
        </p:nvCxnSpPr>
        <p:spPr>
          <a:xfrm>
            <a:off x="4687848" y="2847959"/>
            <a:ext cx="5092055" cy="80964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2C762BA-D4C5-47A4-918E-1C5ED75D1C92}"/>
              </a:ext>
            </a:extLst>
          </p:cNvPr>
          <p:cNvPicPr>
            <a:picLocks noChangeAspect="1"/>
          </p:cNvPicPr>
          <p:nvPr/>
        </p:nvPicPr>
        <p:blipFill>
          <a:blip r:embed="rId3"/>
          <a:stretch>
            <a:fillRect/>
          </a:stretch>
        </p:blipFill>
        <p:spPr>
          <a:xfrm>
            <a:off x="6540128" y="5455066"/>
            <a:ext cx="1311198" cy="486858"/>
          </a:xfrm>
          <a:prstGeom prst="rect">
            <a:avLst/>
          </a:prstGeom>
        </p:spPr>
      </p:pic>
      <p:pic>
        <p:nvPicPr>
          <p:cNvPr id="33" name="Picture 32">
            <a:extLst>
              <a:ext uri="{FF2B5EF4-FFF2-40B4-BE49-F238E27FC236}">
                <a16:creationId xmlns:a16="http://schemas.microsoft.com/office/drawing/2014/main" id="{02A16E0E-0419-44CC-80B9-5A61E9600E98}"/>
              </a:ext>
            </a:extLst>
          </p:cNvPr>
          <p:cNvPicPr>
            <a:picLocks noChangeAspect="1"/>
          </p:cNvPicPr>
          <p:nvPr/>
        </p:nvPicPr>
        <p:blipFill>
          <a:blip r:embed="rId4"/>
          <a:stretch>
            <a:fillRect/>
          </a:stretch>
        </p:blipFill>
        <p:spPr>
          <a:xfrm>
            <a:off x="1306413" y="5455066"/>
            <a:ext cx="1262063" cy="414338"/>
          </a:xfrm>
          <a:prstGeom prst="rect">
            <a:avLst/>
          </a:prstGeom>
        </p:spPr>
      </p:pic>
      <p:pic>
        <p:nvPicPr>
          <p:cNvPr id="34" name="Picture 2" descr="See the source image">
            <a:extLst>
              <a:ext uri="{FF2B5EF4-FFF2-40B4-BE49-F238E27FC236}">
                <a16:creationId xmlns:a16="http://schemas.microsoft.com/office/drawing/2014/main" id="{72586C5E-2A36-4230-98E0-047BB4A0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554" y="5529943"/>
            <a:ext cx="491326" cy="33946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0A398E0-8F3E-483E-A561-9226E5831A51}"/>
              </a:ext>
            </a:extLst>
          </p:cNvPr>
          <p:cNvSpPr txBox="1"/>
          <p:nvPr/>
        </p:nvSpPr>
        <p:spPr>
          <a:xfrm>
            <a:off x="9297368" y="5561264"/>
            <a:ext cx="2028195" cy="307777"/>
          </a:xfrm>
          <a:prstGeom prst="rect">
            <a:avLst/>
          </a:prstGeom>
          <a:noFill/>
        </p:spPr>
        <p:txBody>
          <a:bodyPr wrap="square" rtlCol="0">
            <a:spAutoFit/>
          </a:bodyPr>
          <a:lstStyle/>
          <a:p>
            <a:r>
              <a:rPr lang="en-CA" sz="1400" dirty="0"/>
              <a:t>Security &amp; Compliance</a:t>
            </a:r>
          </a:p>
        </p:txBody>
      </p:sp>
      <p:pic>
        <p:nvPicPr>
          <p:cNvPr id="36" name="Picture 35">
            <a:extLst>
              <a:ext uri="{FF2B5EF4-FFF2-40B4-BE49-F238E27FC236}">
                <a16:creationId xmlns:a16="http://schemas.microsoft.com/office/drawing/2014/main" id="{62071E97-9622-41B2-84F4-C7FCFC563A89}"/>
              </a:ext>
            </a:extLst>
          </p:cNvPr>
          <p:cNvPicPr>
            <a:picLocks noChangeAspect="1"/>
          </p:cNvPicPr>
          <p:nvPr/>
        </p:nvPicPr>
        <p:blipFill>
          <a:blip r:embed="rId6"/>
          <a:stretch>
            <a:fillRect/>
          </a:stretch>
        </p:blipFill>
        <p:spPr>
          <a:xfrm>
            <a:off x="3849646" y="5454703"/>
            <a:ext cx="1143000" cy="414338"/>
          </a:xfrm>
          <a:prstGeom prst="rect">
            <a:avLst/>
          </a:prstGeom>
        </p:spPr>
      </p:pic>
      <p:pic>
        <p:nvPicPr>
          <p:cNvPr id="37" name="Picture 36">
            <a:extLst>
              <a:ext uri="{FF2B5EF4-FFF2-40B4-BE49-F238E27FC236}">
                <a16:creationId xmlns:a16="http://schemas.microsoft.com/office/drawing/2014/main" id="{F2DA94FA-5358-45C9-BC82-7A42581411D1}"/>
              </a:ext>
            </a:extLst>
          </p:cNvPr>
          <p:cNvPicPr>
            <a:picLocks noChangeAspect="1"/>
          </p:cNvPicPr>
          <p:nvPr/>
        </p:nvPicPr>
        <p:blipFill>
          <a:blip r:embed="rId7"/>
          <a:stretch>
            <a:fillRect/>
          </a:stretch>
        </p:blipFill>
        <p:spPr>
          <a:xfrm>
            <a:off x="8853186" y="5054653"/>
            <a:ext cx="1171575" cy="400050"/>
          </a:xfrm>
          <a:prstGeom prst="rect">
            <a:avLst/>
          </a:prstGeom>
        </p:spPr>
      </p:pic>
      <p:cxnSp>
        <p:nvCxnSpPr>
          <p:cNvPr id="38" name="Straight Arrow Connector 37">
            <a:extLst>
              <a:ext uri="{FF2B5EF4-FFF2-40B4-BE49-F238E27FC236}">
                <a16:creationId xmlns:a16="http://schemas.microsoft.com/office/drawing/2014/main" id="{94DDDA48-810E-409B-BF42-2083004A349C}"/>
              </a:ext>
            </a:extLst>
          </p:cNvPr>
          <p:cNvCxnSpPr>
            <a:cxnSpLocks/>
          </p:cNvCxnSpPr>
          <p:nvPr/>
        </p:nvCxnSpPr>
        <p:spPr>
          <a:xfrm>
            <a:off x="1894475"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9B028E-3012-461F-B535-C798800F485E}"/>
              </a:ext>
            </a:extLst>
          </p:cNvPr>
          <p:cNvCxnSpPr>
            <a:cxnSpLocks/>
          </p:cNvCxnSpPr>
          <p:nvPr/>
        </p:nvCxnSpPr>
        <p:spPr>
          <a:xfrm>
            <a:off x="4351912" y="4463469"/>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98F02B2-715A-47BE-AC2D-705D0AF0FDEF}"/>
              </a:ext>
            </a:extLst>
          </p:cNvPr>
          <p:cNvCxnSpPr>
            <a:cxnSpLocks/>
          </p:cNvCxnSpPr>
          <p:nvPr/>
        </p:nvCxnSpPr>
        <p:spPr>
          <a:xfrm>
            <a:off x="7072097" y="4463468"/>
            <a:ext cx="0" cy="9022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9C634B-64EE-4F6A-AE76-8DBE9064401F}"/>
              </a:ext>
            </a:extLst>
          </p:cNvPr>
          <p:cNvCxnSpPr>
            <a:cxnSpLocks/>
          </p:cNvCxnSpPr>
          <p:nvPr/>
        </p:nvCxnSpPr>
        <p:spPr>
          <a:xfrm>
            <a:off x="9779903" y="4463468"/>
            <a:ext cx="0" cy="6376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5A7DD46-361C-4058-9DF3-839CDCA7D761}"/>
              </a:ext>
            </a:extLst>
          </p:cNvPr>
          <p:cNvSpPr txBox="1"/>
          <p:nvPr/>
        </p:nvSpPr>
        <p:spPr>
          <a:xfrm>
            <a:off x="337511" y="4695272"/>
            <a:ext cx="1119596" cy="646331"/>
          </a:xfrm>
          <a:prstGeom prst="rect">
            <a:avLst/>
          </a:prstGeom>
          <a:noFill/>
        </p:spPr>
        <p:txBody>
          <a:bodyPr wrap="square" rtlCol="0">
            <a:spAutoFit/>
          </a:bodyPr>
          <a:lstStyle/>
          <a:p>
            <a:r>
              <a:rPr lang="en-US" dirty="0"/>
              <a:t>Remote Calls</a:t>
            </a:r>
            <a:endParaRPr lang="fr-CA" dirty="0"/>
          </a:p>
        </p:txBody>
      </p:sp>
      <p:sp>
        <p:nvSpPr>
          <p:cNvPr id="44" name="Left Brace 43">
            <a:extLst>
              <a:ext uri="{FF2B5EF4-FFF2-40B4-BE49-F238E27FC236}">
                <a16:creationId xmlns:a16="http://schemas.microsoft.com/office/drawing/2014/main" id="{F15CB91C-8262-4C88-A8AF-0AB96A2B25C5}"/>
              </a:ext>
            </a:extLst>
          </p:cNvPr>
          <p:cNvSpPr/>
          <p:nvPr/>
        </p:nvSpPr>
        <p:spPr>
          <a:xfrm>
            <a:off x="1287227" y="4499798"/>
            <a:ext cx="287780" cy="867983"/>
          </a:xfrm>
          <a:prstGeom prst="leftBrac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3" name="TextBox 2">
            <a:extLst>
              <a:ext uri="{FF2B5EF4-FFF2-40B4-BE49-F238E27FC236}">
                <a16:creationId xmlns:a16="http://schemas.microsoft.com/office/drawing/2014/main" id="{861CF1EE-7468-41E2-B78A-C25FB4C288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4BFBF4B9-603F-4CC1-B077-60F5EE5867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39" name="Content Placeholder 6">
            <a:extLst>
              <a:ext uri="{FF2B5EF4-FFF2-40B4-BE49-F238E27FC236}">
                <a16:creationId xmlns:a16="http://schemas.microsoft.com/office/drawing/2014/main" id="{20B81910-1350-4C66-A25B-1E8E99CB1D7C}"/>
              </a:ext>
            </a:extLst>
          </p:cNvPr>
          <p:cNvSpPr txBox="1">
            <a:spLocks/>
          </p:cNvSpPr>
          <p:nvPr/>
        </p:nvSpPr>
        <p:spPr>
          <a:xfrm>
            <a:off x="4992646" y="1237604"/>
            <a:ext cx="9144000" cy="307777"/>
          </a:xfrm>
        </p:spPr>
        <p:txBody>
          <a:bodyP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342900" indent="-342900">
              <a:buFont typeface="Arial" panose="020B0604020202020204" pitchFamily="34" charset="0"/>
              <a:buChar char="•"/>
            </a:pPr>
            <a:r>
              <a:rPr lang="en-GB"/>
              <a:t>Abstraction layer sitting on top of all underlying modules;</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Allows you to write 1 configuration to handle all workloads;</a:t>
            </a:r>
            <a:endParaRPr lang="en-GB" dirty="0"/>
          </a:p>
        </p:txBody>
      </p:sp>
      <p:pic>
        <p:nvPicPr>
          <p:cNvPr id="7" name="Picture 6">
            <a:extLst>
              <a:ext uri="{FF2B5EF4-FFF2-40B4-BE49-F238E27FC236}">
                <a16:creationId xmlns:a16="http://schemas.microsoft.com/office/drawing/2014/main" id="{A5CC88DA-A2D5-47DE-B721-1CBB39B67EF8}"/>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27068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41897" y="429567"/>
            <a:ext cx="9144000" cy="553998"/>
          </a:xfrm>
        </p:spPr>
        <p:txBody>
          <a:bodyPr/>
          <a:lstStyle/>
          <a:p>
            <a:r>
              <a:rPr lang="en-CA" dirty="0"/>
              <a:t>Community</a:t>
            </a:r>
          </a:p>
        </p:txBody>
      </p:sp>
      <p:sp>
        <p:nvSpPr>
          <p:cNvPr id="5" name="TextBox 4">
            <a:extLst>
              <a:ext uri="{FF2B5EF4-FFF2-40B4-BE49-F238E27FC236}">
                <a16:creationId xmlns:a16="http://schemas.microsoft.com/office/drawing/2014/main" id="{7C42340F-895E-46B5-A9B3-9BA4D440D51C}"/>
              </a:ext>
            </a:extLst>
          </p:cNvPr>
          <p:cNvSpPr txBox="1"/>
          <p:nvPr/>
        </p:nvSpPr>
        <p:spPr>
          <a:xfrm>
            <a:off x="3865725" y="5843658"/>
            <a:ext cx="8551026" cy="584775"/>
          </a:xfrm>
          <a:prstGeom prst="rect">
            <a:avLst/>
          </a:prstGeom>
          <a:noFill/>
        </p:spPr>
        <p:txBody>
          <a:bodyPr wrap="square" rtlCol="0" anchor="t">
            <a:spAutoFit/>
          </a:bodyPr>
          <a:lstStyle/>
          <a:p>
            <a:r>
              <a:rPr lang="en-CA" sz="3200" dirty="0">
                <a:solidFill>
                  <a:schemeClr val="accent3"/>
                </a:solidFill>
                <a:hlinkClick r:id="rId2"/>
              </a:rPr>
              <a:t>aka.ms/O365DSC</a:t>
            </a:r>
            <a:endParaRPr lang="en-CA" sz="3200" dirty="0">
              <a:solidFill>
                <a:schemeClr val="accent3"/>
              </a:solidFill>
            </a:endParaRPr>
          </a:p>
        </p:txBody>
      </p:sp>
      <p:sp>
        <p:nvSpPr>
          <p:cNvPr id="25" name="TextBox 24">
            <a:extLst>
              <a:ext uri="{FF2B5EF4-FFF2-40B4-BE49-F238E27FC236}">
                <a16:creationId xmlns:a16="http://schemas.microsoft.com/office/drawing/2014/main" id="{DE698F89-C9BE-428E-88F0-A5DC48E73A6F}"/>
              </a:ext>
            </a:extLst>
          </p:cNvPr>
          <p:cNvSpPr txBox="1"/>
          <p:nvPr/>
        </p:nvSpPr>
        <p:spPr>
          <a:xfrm>
            <a:off x="978409" y="1747646"/>
            <a:ext cx="10415573" cy="3785652"/>
          </a:xfrm>
          <a:prstGeom prst="rect">
            <a:avLst/>
          </a:prstGeom>
          <a:noFill/>
        </p:spPr>
        <p:txBody>
          <a:bodyPr wrap="square" rtlCol="0" anchor="t">
            <a:spAutoFit/>
          </a:bodyPr>
          <a:lstStyle/>
          <a:p>
            <a:pPr marL="285750" indent="-285750">
              <a:buFontTx/>
              <a:buChar char="-"/>
            </a:pPr>
            <a:r>
              <a:rPr lang="en-CA" sz="2400" dirty="0"/>
              <a:t>100% Open-Source on GitHub;</a:t>
            </a:r>
          </a:p>
          <a:p>
            <a:pPr marL="285750" indent="-285750">
              <a:buFontTx/>
              <a:buChar char="-"/>
            </a:pPr>
            <a:endParaRPr lang="en-CA" sz="2400" dirty="0"/>
          </a:p>
          <a:p>
            <a:pPr marL="285750" indent="-285750">
              <a:buFontTx/>
              <a:buChar char="-"/>
            </a:pPr>
            <a:r>
              <a:rPr lang="en-CA" sz="2400" dirty="0"/>
              <a:t>All the documentation is in the Wiki;</a:t>
            </a:r>
          </a:p>
          <a:p>
            <a:pPr marL="285750" indent="-285750">
              <a:buFontTx/>
              <a:buChar char="-"/>
            </a:pPr>
            <a:endParaRPr lang="en-CA" sz="2400" dirty="0"/>
          </a:p>
          <a:p>
            <a:pPr marL="285750" indent="-285750">
              <a:buFontTx/>
              <a:buChar char="-"/>
            </a:pPr>
            <a:r>
              <a:rPr lang="en-CA" sz="2400" dirty="0"/>
              <a:t>Worldwide team of dedicated engineers;</a:t>
            </a:r>
          </a:p>
          <a:p>
            <a:pPr marL="285750" indent="-285750">
              <a:buFontTx/>
              <a:buChar char="-"/>
            </a:pPr>
            <a:endParaRPr lang="en-CA" sz="2400" dirty="0"/>
          </a:p>
          <a:p>
            <a:pPr marL="285750" indent="-285750">
              <a:buFontTx/>
              <a:buChar char="-"/>
            </a:pPr>
            <a:r>
              <a:rPr lang="en-CA" sz="2400" dirty="0"/>
              <a:t>Looking for help:</a:t>
            </a:r>
          </a:p>
          <a:p>
            <a:pPr marL="742933" lvl="1" indent="-285750">
              <a:buFontTx/>
              <a:buChar char="-"/>
            </a:pPr>
            <a:r>
              <a:rPr lang="en-CA" sz="2400" dirty="0"/>
              <a:t>Testing;</a:t>
            </a:r>
          </a:p>
          <a:p>
            <a:pPr marL="742933" lvl="1" indent="-285750">
              <a:buFontTx/>
              <a:buChar char="-"/>
            </a:pPr>
            <a:r>
              <a:rPr lang="en-CA" sz="2400" dirty="0"/>
              <a:t>Development;</a:t>
            </a:r>
          </a:p>
          <a:p>
            <a:pPr marL="742933" lvl="1" indent="-285750">
              <a:buFontTx/>
              <a:buChar char="-"/>
            </a:pPr>
            <a:r>
              <a:rPr lang="en-CA" sz="2400" dirty="0"/>
              <a:t>Suggestions, ideas, and feedback;</a:t>
            </a:r>
          </a:p>
        </p:txBody>
      </p:sp>
      <p:sp>
        <p:nvSpPr>
          <p:cNvPr id="3" name="TextBox 2">
            <a:extLst>
              <a:ext uri="{FF2B5EF4-FFF2-40B4-BE49-F238E27FC236}">
                <a16:creationId xmlns:a16="http://schemas.microsoft.com/office/drawing/2014/main" id="{0E0E7109-3BFB-48CC-988B-16B04E649FA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1BA9AE6-65FA-4FEE-B62B-9B583712B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994038-3B41-4A0F-868C-F245BB0B2401}"/>
              </a:ext>
            </a:extLst>
          </p:cNvPr>
          <p:cNvPicPr>
            <a:picLocks noChangeAspect="1"/>
          </p:cNvPicPr>
          <p:nvPr/>
        </p:nvPicPr>
        <p:blipFill>
          <a:blip r:embed="rId4"/>
          <a:stretch>
            <a:fillRect/>
          </a:stretch>
        </p:blipFill>
        <p:spPr>
          <a:xfrm>
            <a:off x="-18380" y="-4594"/>
            <a:ext cx="119429" cy="6858000"/>
          </a:xfrm>
          <a:prstGeom prst="rect">
            <a:avLst/>
          </a:prstGeom>
        </p:spPr>
      </p:pic>
      <p:pic>
        <p:nvPicPr>
          <p:cNvPr id="3074" name="Picture 2" descr="See the source image">
            <a:extLst>
              <a:ext uri="{FF2B5EF4-FFF2-40B4-BE49-F238E27FC236}">
                <a16:creationId xmlns:a16="http://schemas.microsoft.com/office/drawing/2014/main" id="{E997323E-9A17-4C3B-99EC-10F3F03A0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3571" y="368719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F5FF9E-BF48-46B3-997B-10C72D303FEC}"/>
              </a:ext>
            </a:extLst>
          </p:cNvPr>
          <p:cNvSpPr txBox="1">
            <a:spLocks/>
          </p:cNvSpPr>
          <p:nvPr/>
        </p:nvSpPr>
        <p:spPr>
          <a:xfrm>
            <a:off x="-2074694" y="-203197"/>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Telemetry</a:t>
            </a:r>
          </a:p>
        </p:txBody>
      </p:sp>
      <p:sp>
        <p:nvSpPr>
          <p:cNvPr id="7" name="Subtitle 6">
            <a:extLst>
              <a:ext uri="{FF2B5EF4-FFF2-40B4-BE49-F238E27FC236}">
                <a16:creationId xmlns:a16="http://schemas.microsoft.com/office/drawing/2014/main" id="{E681C2C1-D21D-45DF-A0BB-964ADE2D6A2C}"/>
              </a:ext>
            </a:extLst>
          </p:cNvPr>
          <p:cNvSpPr>
            <a:spLocks noGrp="1"/>
          </p:cNvSpPr>
          <p:nvPr>
            <p:ph type="body" sz="quarter" idx="12"/>
          </p:nvPr>
        </p:nvSpPr>
        <p:spPr>
          <a:xfrm>
            <a:off x="4701771" y="3121223"/>
            <a:ext cx="9144000" cy="307777"/>
          </a:xfrm>
        </p:spPr>
        <p:txBody>
          <a:bodyPr vert="horz" lIns="91440" tIns="45720" rIns="91440" bIns="45720" rtlCol="0">
            <a:noAutofit/>
          </a:bodyPr>
          <a:lstStyle/>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Allow Organizations to specify their own </a:t>
            </a:r>
            <a:r>
              <a:rPr lang="en-US" sz="1800" b="1" dirty="0">
                <a:solidFill>
                  <a:schemeClr val="tx1"/>
                </a:solidFill>
                <a:latin typeface="+mn-lt"/>
                <a:cs typeface="+mn-cs"/>
              </a:rPr>
              <a:t>App Insights </a:t>
            </a:r>
            <a:r>
              <a:rPr lang="en-US" sz="1800" dirty="0">
                <a:solidFill>
                  <a:schemeClr val="tx1"/>
                </a:solidFill>
                <a:latin typeface="+mn-lt"/>
                <a:cs typeface="+mn-cs"/>
              </a:rPr>
              <a:t>Key</a:t>
            </a: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endParaRPr lang="en-US" sz="1800" b="1" dirty="0">
              <a:solidFill>
                <a:schemeClr val="tx1"/>
              </a:solidFill>
              <a:latin typeface="+mn-lt"/>
              <a:cs typeface="+mn-cs"/>
            </a:endParaRPr>
          </a:p>
          <a:p>
            <a:pPr marL="285750" indent="-285750" defTabSz="914400">
              <a:lnSpc>
                <a:spcPct val="90000"/>
              </a:lnSpc>
              <a:spcBef>
                <a:spcPts val="1000"/>
              </a:spcBef>
              <a:buFont typeface="Arial" panose="020B0604020202020204" pitchFamily="34" charset="0"/>
              <a:buChar char="•"/>
            </a:pPr>
            <a:r>
              <a:rPr lang="en-US" sz="1800" dirty="0">
                <a:solidFill>
                  <a:schemeClr val="tx1"/>
                </a:solidFill>
                <a:latin typeface="+mn-lt"/>
                <a:cs typeface="+mn-cs"/>
              </a:rPr>
              <a:t>Track drift, configuration and extraction activities</a:t>
            </a:r>
          </a:p>
        </p:txBody>
      </p:sp>
      <p:pic>
        <p:nvPicPr>
          <p:cNvPr id="13" name="Picture 12">
            <a:extLst>
              <a:ext uri="{FF2B5EF4-FFF2-40B4-BE49-F238E27FC236}">
                <a16:creationId xmlns:a16="http://schemas.microsoft.com/office/drawing/2014/main" id="{45DB6A4F-1416-4608-B2A2-CA8328155826}"/>
              </a:ext>
            </a:extLst>
          </p:cNvPr>
          <p:cNvPicPr>
            <a:picLocks noChangeAspect="1"/>
          </p:cNvPicPr>
          <p:nvPr/>
        </p:nvPicPr>
        <p:blipFill>
          <a:blip r:embed="rId2"/>
          <a:stretch>
            <a:fillRect/>
          </a:stretch>
        </p:blipFill>
        <p:spPr>
          <a:xfrm>
            <a:off x="692110" y="3802593"/>
            <a:ext cx="3630641" cy="1797166"/>
          </a:xfrm>
          <a:prstGeom prst="rect">
            <a:avLst/>
          </a:prstGeom>
        </p:spPr>
      </p:pic>
      <p:pic>
        <p:nvPicPr>
          <p:cNvPr id="11" name="Picture 10">
            <a:extLst>
              <a:ext uri="{FF2B5EF4-FFF2-40B4-BE49-F238E27FC236}">
                <a16:creationId xmlns:a16="http://schemas.microsoft.com/office/drawing/2014/main" id="{790ED049-C3D9-439C-9DCF-9AD8B3E27FA7}"/>
              </a:ext>
            </a:extLst>
          </p:cNvPr>
          <p:cNvPicPr>
            <a:picLocks noChangeAspect="1"/>
          </p:cNvPicPr>
          <p:nvPr/>
        </p:nvPicPr>
        <p:blipFill>
          <a:blip r:embed="rId3"/>
          <a:stretch>
            <a:fillRect/>
          </a:stretch>
        </p:blipFill>
        <p:spPr>
          <a:xfrm>
            <a:off x="647775" y="1268181"/>
            <a:ext cx="3630168" cy="2404985"/>
          </a:xfrm>
          <a:prstGeom prst="rect">
            <a:avLst/>
          </a:prstGeom>
        </p:spPr>
      </p:pic>
      <p:pic>
        <p:nvPicPr>
          <p:cNvPr id="17" name="Picture 16">
            <a:extLst>
              <a:ext uri="{FF2B5EF4-FFF2-40B4-BE49-F238E27FC236}">
                <a16:creationId xmlns:a16="http://schemas.microsoft.com/office/drawing/2014/main" id="{B9D3CCDB-3707-40B8-BC4C-F1F1D64886A5}"/>
              </a:ext>
            </a:extLst>
          </p:cNvPr>
          <p:cNvPicPr>
            <a:picLocks noChangeAspect="1"/>
          </p:cNvPicPr>
          <p:nvPr/>
        </p:nvPicPr>
        <p:blipFill>
          <a:blip r:embed="rId4"/>
          <a:stretch>
            <a:fillRect/>
          </a:stretch>
        </p:blipFill>
        <p:spPr>
          <a:xfrm>
            <a:off x="-18380" y="-4594"/>
            <a:ext cx="119429" cy="6858000"/>
          </a:xfrm>
          <a:prstGeom prst="rect">
            <a:avLst/>
          </a:prstGeom>
        </p:spPr>
      </p:pic>
      <p:sp>
        <p:nvSpPr>
          <p:cNvPr id="19" name="TextBox 18">
            <a:extLst>
              <a:ext uri="{FF2B5EF4-FFF2-40B4-BE49-F238E27FC236}">
                <a16:creationId xmlns:a16="http://schemas.microsoft.com/office/drawing/2014/main" id="{62D6FAC6-E9BD-4651-A591-70FDFBA92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3" name="Picture 42" descr="See the source image">
            <a:extLst>
              <a:ext uri="{FF2B5EF4-FFF2-40B4-BE49-F238E27FC236}">
                <a16:creationId xmlns:a16="http://schemas.microsoft.com/office/drawing/2014/main" id="{07B2EF8B-3945-4694-9383-645093C53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116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70556" y="413008"/>
            <a:ext cx="9144000" cy="553998"/>
          </a:xfrm>
        </p:spPr>
        <p:txBody>
          <a:bodyPr>
            <a:normAutofit/>
          </a:bodyPr>
          <a:lstStyle/>
          <a:p>
            <a:r>
              <a:rPr lang="en-US" sz="3600" dirty="0"/>
              <a:t>‏</a:t>
            </a:r>
            <a:r>
              <a:rPr lang="en-US" sz="3200" dirty="0"/>
              <a:t>@NikCharlebois</a:t>
            </a:r>
          </a:p>
        </p:txBody>
      </p:sp>
      <p:sp>
        <p:nvSpPr>
          <p:cNvPr id="12" name="Content Placeholder 6"/>
          <p:cNvSpPr>
            <a:spLocks noGrp="1"/>
          </p:cNvSpPr>
          <p:nvPr>
            <p:ph type="body" sz="quarter" idx="12"/>
          </p:nvPr>
        </p:nvSpPr>
        <p:spPr>
          <a:xfrm>
            <a:off x="802589" y="1513279"/>
            <a:ext cx="9144000" cy="307777"/>
          </a:xfrm>
        </p:spPr>
        <p:txBody>
          <a:bodyPr>
            <a:noAutofit/>
          </a:bodyPr>
          <a:lstStyle/>
          <a:p>
            <a:pPr fontAlgn="base"/>
            <a:r>
              <a:rPr lang="en-US" sz="2400" dirty="0"/>
              <a:t>Microsoft Senior Premier Field Engineer</a:t>
            </a:r>
          </a:p>
          <a:p>
            <a:pPr lvl="1" fontAlgn="base"/>
            <a:r>
              <a:rPr lang="en-US" sz="2400" dirty="0"/>
              <a:t>Focus on DevOPS and Automation</a:t>
            </a:r>
          </a:p>
          <a:p>
            <a:pPr fontAlgn="base"/>
            <a:endParaRPr lang="en-US" sz="2400" dirty="0"/>
          </a:p>
          <a:p>
            <a:pPr fontAlgn="base"/>
            <a:r>
              <a:rPr lang="en-US" sz="2400" b="1" u="sng" dirty="0"/>
              <a:t>About Me</a:t>
            </a:r>
          </a:p>
          <a:p>
            <a:pPr lvl="1" fontAlgn="base"/>
            <a:r>
              <a:rPr lang="en-US" sz="2400" dirty="0"/>
              <a:t>Ex-PowerShell MVP</a:t>
            </a:r>
          </a:p>
          <a:p>
            <a:pPr lvl="1" fontAlgn="base"/>
            <a:r>
              <a:rPr lang="en-US" sz="2400" dirty="0"/>
              <a:t>Author of multiple SharePoint/O365 books</a:t>
            </a:r>
          </a:p>
          <a:p>
            <a:pPr lvl="1" fontAlgn="base"/>
            <a:r>
              <a:rPr lang="en-US" sz="2400" dirty="0"/>
              <a:t>Based out of Quebec</a:t>
            </a:r>
          </a:p>
          <a:p>
            <a:pPr lvl="1" fontAlgn="base"/>
            <a:r>
              <a:rPr lang="en-US" sz="2400" dirty="0"/>
              <a:t>Speaker at various technology conference</a:t>
            </a:r>
          </a:p>
          <a:p>
            <a:pPr lvl="1" fontAlgn="base"/>
            <a:r>
              <a:rPr lang="en-US" sz="2400" dirty="0"/>
              <a:t>Blogger at </a:t>
            </a:r>
            <a:r>
              <a:rPr lang="en-US" sz="2400" dirty="0">
                <a:hlinkClick r:id="rId3"/>
              </a:rPr>
              <a:t>http://NikCharlebois.com</a:t>
            </a:r>
            <a:r>
              <a:rPr lang="en-US" sz="2400" dirty="0"/>
              <a:t> </a:t>
            </a:r>
          </a:p>
          <a:p>
            <a:pPr lvl="1" fontAlgn="base"/>
            <a:r>
              <a:rPr lang="en-US" sz="2400" dirty="0"/>
              <a:t>Owner of ReverseDSC &amp; Office365DSC</a:t>
            </a:r>
          </a:p>
        </p:txBody>
      </p:sp>
      <p:pic>
        <p:nvPicPr>
          <p:cNvPr id="1026" name="Picture 2">
            <a:extLst>
              <a:ext uri="{FF2B5EF4-FFF2-40B4-BE49-F238E27FC236}">
                <a16:creationId xmlns:a16="http://schemas.microsoft.com/office/drawing/2014/main" id="{62A5EA1E-80F5-4DDF-B4F0-DBE682EFC10B}"/>
              </a:ext>
            </a:extLst>
          </p:cNvPr>
          <p:cNvPicPr>
            <a:picLocks noChangeAspect="1" noChangeArrowheads="1"/>
          </p:cNvPicPr>
          <p:nvPr/>
        </p:nvPicPr>
        <p:blipFill>
          <a:blip r:embed="rId4"/>
          <a:srcRect/>
          <a:stretch/>
        </p:blipFill>
        <p:spPr bwMode="auto">
          <a:xfrm>
            <a:off x="8693867" y="690007"/>
            <a:ext cx="2768685" cy="3011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E1725-7BFB-4BFE-8106-A89AE3B42C8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87D1108D-583C-4E46-94D1-BD6AC0DB7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720E5B-AC9E-4F30-99CE-03220D4D5E8C}"/>
              </a:ext>
            </a:extLst>
          </p:cNvPr>
          <p:cNvPicPr>
            <a:picLocks noChangeAspect="1"/>
          </p:cNvPicPr>
          <p:nvPr/>
        </p:nvPicPr>
        <p:blipFill>
          <a:blip r:embed="rId6"/>
          <a:stretch>
            <a:fillRect/>
          </a:stretch>
        </p:blipFill>
        <p:spPr>
          <a:xfrm>
            <a:off x="0" y="0"/>
            <a:ext cx="119429" cy="6858000"/>
          </a:xfrm>
          <a:prstGeom prst="rect">
            <a:avLst/>
          </a:prstGeom>
        </p:spPr>
      </p:pic>
    </p:spTree>
    <p:extLst>
      <p:ext uri="{BB962C8B-B14F-4D97-AF65-F5344CB8AC3E}">
        <p14:creationId xmlns:p14="http://schemas.microsoft.com/office/powerpoint/2010/main" val="213544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7CFA4E-3868-4ECC-9383-9B203F9AA53D}"/>
              </a:ext>
            </a:extLst>
          </p:cNvPr>
          <p:cNvPicPr>
            <a:picLocks noChangeAspect="1"/>
          </p:cNvPicPr>
          <p:nvPr/>
        </p:nvPicPr>
        <p:blipFill>
          <a:blip r:embed="rId2"/>
          <a:stretch>
            <a:fillRect/>
          </a:stretch>
        </p:blipFill>
        <p:spPr>
          <a:xfrm>
            <a:off x="-18380" y="-4594"/>
            <a:ext cx="119429" cy="6858000"/>
          </a:xfrm>
          <a:prstGeom prst="rect">
            <a:avLst/>
          </a:prstGeom>
        </p:spPr>
      </p:pic>
      <p:sp>
        <p:nvSpPr>
          <p:cNvPr id="10" name="Title 1">
            <a:extLst>
              <a:ext uri="{FF2B5EF4-FFF2-40B4-BE49-F238E27FC236}">
                <a16:creationId xmlns:a16="http://schemas.microsoft.com/office/drawing/2014/main" id="{652360B5-EE65-4050-86EA-5A27D92F192A}"/>
              </a:ext>
            </a:extLst>
          </p:cNvPr>
          <p:cNvSpPr txBox="1">
            <a:spLocks/>
          </p:cNvSpPr>
          <p:nvPr/>
        </p:nvSpPr>
        <p:spPr>
          <a:xfrm>
            <a:off x="-1123534" y="-180223"/>
            <a:ext cx="10506456"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algn="ctr" defTabSz="914400">
              <a:lnSpc>
                <a:spcPct val="90000"/>
              </a:lnSpc>
              <a:spcAft>
                <a:spcPts val="600"/>
              </a:spcAft>
            </a:pPr>
            <a:r>
              <a:rPr lang="en-US" sz="3600" dirty="0">
                <a:solidFill>
                  <a:schemeClr val="tx1"/>
                </a:solidFill>
                <a:ea typeface="+mj-ea"/>
                <a:cs typeface="+mj-cs"/>
              </a:rPr>
              <a:t>Advanced Logging</a:t>
            </a:r>
          </a:p>
        </p:txBody>
      </p:sp>
      <p:pic>
        <p:nvPicPr>
          <p:cNvPr id="11" name="Picture 10">
            <a:extLst>
              <a:ext uri="{FF2B5EF4-FFF2-40B4-BE49-F238E27FC236}">
                <a16:creationId xmlns:a16="http://schemas.microsoft.com/office/drawing/2014/main" id="{982FDA01-A6FD-441B-88BC-3EC48CEC05DB}"/>
              </a:ext>
            </a:extLst>
          </p:cNvPr>
          <p:cNvPicPr>
            <a:picLocks noChangeAspect="1"/>
          </p:cNvPicPr>
          <p:nvPr/>
        </p:nvPicPr>
        <p:blipFill>
          <a:blip r:embed="rId3"/>
          <a:stretch>
            <a:fillRect/>
          </a:stretch>
        </p:blipFill>
        <p:spPr>
          <a:xfrm>
            <a:off x="391715" y="1333500"/>
            <a:ext cx="6941344" cy="5048250"/>
          </a:xfrm>
          <a:prstGeom prst="rect">
            <a:avLst/>
          </a:prstGeom>
        </p:spPr>
      </p:pic>
      <p:sp>
        <p:nvSpPr>
          <p:cNvPr id="12" name="TextBox 11">
            <a:extLst>
              <a:ext uri="{FF2B5EF4-FFF2-40B4-BE49-F238E27FC236}">
                <a16:creationId xmlns:a16="http://schemas.microsoft.com/office/drawing/2014/main" id="{75234289-108C-4544-96A5-275420DF9127}"/>
              </a:ext>
            </a:extLst>
          </p:cNvPr>
          <p:cNvSpPr txBox="1"/>
          <p:nvPr/>
        </p:nvSpPr>
        <p:spPr>
          <a:xfrm>
            <a:off x="7623725" y="3300412"/>
            <a:ext cx="4410075"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Isolated event log;</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Extensive details about errors/drifts;</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49A9C180-50F4-43E6-B199-B86C55F32D7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6" name="Picture 15" descr="See the source image">
            <a:extLst>
              <a:ext uri="{FF2B5EF4-FFF2-40B4-BE49-F238E27FC236}">
                <a16:creationId xmlns:a16="http://schemas.microsoft.com/office/drawing/2014/main" id="{9D7FDE88-5C10-43BD-B52C-1F1B5EBA8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5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297BCC-9D31-4FD4-ADB3-BD8D79F80E60}"/>
              </a:ext>
            </a:extLst>
          </p:cNvPr>
          <p:cNvPicPr>
            <a:picLocks noChangeAspect="1"/>
          </p:cNvPicPr>
          <p:nvPr/>
        </p:nvPicPr>
        <p:blipFill>
          <a:blip r:embed="rId2"/>
          <a:stretch>
            <a:fillRect/>
          </a:stretch>
        </p:blipFill>
        <p:spPr>
          <a:xfrm>
            <a:off x="-18380" y="-4594"/>
            <a:ext cx="119429" cy="6858000"/>
          </a:xfrm>
          <a:prstGeom prst="rect">
            <a:avLst/>
          </a:prstGeom>
        </p:spPr>
      </p:pic>
      <p:sp>
        <p:nvSpPr>
          <p:cNvPr id="9" name="Title 1">
            <a:extLst>
              <a:ext uri="{FF2B5EF4-FFF2-40B4-BE49-F238E27FC236}">
                <a16:creationId xmlns:a16="http://schemas.microsoft.com/office/drawing/2014/main" id="{1B64AAD4-2E6A-4148-A1EF-FA3E4C2AD541}"/>
              </a:ext>
            </a:extLst>
          </p:cNvPr>
          <p:cNvSpPr txBox="1">
            <a:spLocks/>
          </p:cNvSpPr>
          <p:nvPr/>
        </p:nvSpPr>
        <p:spPr>
          <a:xfrm>
            <a:off x="2191166" y="-180223"/>
            <a:ext cx="3419059" cy="1197864"/>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4000" b="1" kern="1200" cap="none" spc="-100" baseline="0">
                <a:ln w="3175">
                  <a:noFill/>
                </a:ln>
                <a:solidFill>
                  <a:srgbClr val="FFFFFF"/>
                </a:solidFill>
                <a:effectLst/>
                <a:latin typeface="+mj-lt"/>
                <a:ea typeface="+mn-ea"/>
                <a:cs typeface="Segoe UI" pitchFamily="34" charset="0"/>
              </a:defRPr>
            </a:lvl1pPr>
          </a:lstStyle>
          <a:p>
            <a:pPr defTabSz="914400">
              <a:lnSpc>
                <a:spcPct val="90000"/>
              </a:lnSpc>
              <a:spcAft>
                <a:spcPts val="600"/>
              </a:spcAft>
            </a:pPr>
            <a:r>
              <a:rPr lang="en-US" sz="3600" dirty="0">
                <a:solidFill>
                  <a:schemeClr val="tx1"/>
                </a:solidFill>
                <a:ea typeface="+mj-ea"/>
                <a:cs typeface="+mj-cs"/>
              </a:rPr>
              <a:t>Authentication</a:t>
            </a:r>
          </a:p>
        </p:txBody>
      </p:sp>
      <p:pic>
        <p:nvPicPr>
          <p:cNvPr id="4098" name="Picture 2" descr="See the source image">
            <a:extLst>
              <a:ext uri="{FF2B5EF4-FFF2-40B4-BE49-F238E27FC236}">
                <a16:creationId xmlns:a16="http://schemas.microsoft.com/office/drawing/2014/main" id="{B2B1D162-AFF0-4BD2-87E8-8D69A942A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3274" y="4543425"/>
            <a:ext cx="1533524" cy="1533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B10D80-48D4-449B-A964-EC69E2508FA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2" name="Picture 11" descr="See the source image">
            <a:extLst>
              <a:ext uri="{FF2B5EF4-FFF2-40B4-BE49-F238E27FC236}">
                <a16:creationId xmlns:a16="http://schemas.microsoft.com/office/drawing/2014/main" id="{D6C7E82C-92D6-49BB-BF40-B78A55DB7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C220029-C91F-4774-914B-5D7225508F09}"/>
              </a:ext>
            </a:extLst>
          </p:cNvPr>
          <p:cNvSpPr txBox="1"/>
          <p:nvPr/>
        </p:nvSpPr>
        <p:spPr>
          <a:xfrm>
            <a:off x="1469230" y="2047875"/>
            <a:ext cx="8551069" cy="215443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Fully support Multi-Factor Authentication (MFA) for </a:t>
            </a:r>
            <a:r>
              <a:rPr lang="en-US" sz="2000" b="1" dirty="0">
                <a:gradFill>
                  <a:gsLst>
                    <a:gs pos="2917">
                      <a:schemeClr val="tx1"/>
                    </a:gs>
                    <a:gs pos="30000">
                      <a:schemeClr val="tx1"/>
                    </a:gs>
                  </a:gsLst>
                  <a:lin ang="5400000" scaled="0"/>
                </a:gradFill>
              </a:rPr>
              <a:t>Extraction</a:t>
            </a:r>
            <a:r>
              <a:rPr lang="en-US" sz="2000" dirty="0">
                <a:gradFill>
                  <a:gsLst>
                    <a:gs pos="2917">
                      <a:schemeClr val="tx1"/>
                    </a:gs>
                    <a:gs pos="30000">
                      <a:schemeClr val="tx1"/>
                    </a:gs>
                  </a:gsLst>
                  <a:lin ang="5400000" scaled="0"/>
                </a:gradFill>
              </a:rPr>
              <a:t>;</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MFA is </a:t>
            </a:r>
            <a:r>
              <a:rPr lang="en-US" sz="2000" b="1" dirty="0">
                <a:gradFill>
                  <a:gsLst>
                    <a:gs pos="2917">
                      <a:schemeClr val="tx1"/>
                    </a:gs>
                    <a:gs pos="30000">
                      <a:schemeClr val="tx1"/>
                    </a:gs>
                  </a:gsLst>
                  <a:lin ang="5400000" scaled="0"/>
                </a:gradFill>
              </a:rPr>
              <a:t>not supported</a:t>
            </a:r>
            <a:r>
              <a:rPr lang="en-US" sz="2000" dirty="0">
                <a:gradFill>
                  <a:gsLst>
                    <a:gs pos="2917">
                      <a:schemeClr val="tx1"/>
                    </a:gs>
                    <a:gs pos="30000">
                      <a:schemeClr val="tx1"/>
                    </a:gs>
                  </a:gsLst>
                  <a:lin ang="5400000" scaled="0"/>
                </a:gradFill>
              </a:rPr>
              <a:t> for applying and monitoring configurations;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Consistency checks (e.g. every 15 minutes) wouldn’t make sense;</a:t>
            </a: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Recommendation is to have different workload services accounts, without MFA;</a:t>
            </a:r>
          </a:p>
        </p:txBody>
      </p:sp>
    </p:spTree>
    <p:extLst>
      <p:ext uri="{BB962C8B-B14F-4D97-AF65-F5344CB8AC3E}">
        <p14:creationId xmlns:p14="http://schemas.microsoft.com/office/powerpoint/2010/main" val="23060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C9EC-75DB-4163-BEEC-A5DFA3C8B09F}"/>
              </a:ext>
            </a:extLst>
          </p:cNvPr>
          <p:cNvSpPr>
            <a:spLocks noGrp="1"/>
          </p:cNvSpPr>
          <p:nvPr>
            <p:ph type="title"/>
          </p:nvPr>
        </p:nvSpPr>
        <p:spPr/>
        <p:txBody>
          <a:bodyPr/>
          <a:lstStyle/>
          <a:p>
            <a:r>
              <a:rPr lang="en-US" dirty="0"/>
              <a:t>Partner – </a:t>
            </a:r>
            <a:r>
              <a:rPr lang="en-US" dirty="0" err="1"/>
              <a:t>SysKit</a:t>
            </a:r>
            <a:r>
              <a:rPr lang="en-US" dirty="0"/>
              <a:t> Trace</a:t>
            </a:r>
          </a:p>
        </p:txBody>
      </p:sp>
      <p:pic>
        <p:nvPicPr>
          <p:cNvPr id="4" name="Picture 3">
            <a:extLst>
              <a:ext uri="{FF2B5EF4-FFF2-40B4-BE49-F238E27FC236}">
                <a16:creationId xmlns:a16="http://schemas.microsoft.com/office/drawing/2014/main" id="{95A8A838-DFBD-41BA-8A1B-5E442759FFB3}"/>
              </a:ext>
            </a:extLst>
          </p:cNvPr>
          <p:cNvPicPr>
            <a:picLocks noChangeAspect="1"/>
          </p:cNvPicPr>
          <p:nvPr/>
        </p:nvPicPr>
        <p:blipFill>
          <a:blip r:embed="rId2"/>
          <a:stretch>
            <a:fillRect/>
          </a:stretch>
        </p:blipFill>
        <p:spPr>
          <a:xfrm>
            <a:off x="588263" y="1552073"/>
            <a:ext cx="5075918" cy="3413826"/>
          </a:xfrm>
          <a:prstGeom prst="rect">
            <a:avLst/>
          </a:prstGeom>
        </p:spPr>
      </p:pic>
      <p:pic>
        <p:nvPicPr>
          <p:cNvPr id="5" name="Picture 4">
            <a:extLst>
              <a:ext uri="{FF2B5EF4-FFF2-40B4-BE49-F238E27FC236}">
                <a16:creationId xmlns:a16="http://schemas.microsoft.com/office/drawing/2014/main" id="{200539CB-F793-4476-A06A-C9E429B228B9}"/>
              </a:ext>
            </a:extLst>
          </p:cNvPr>
          <p:cNvPicPr>
            <a:picLocks noChangeAspect="1"/>
          </p:cNvPicPr>
          <p:nvPr/>
        </p:nvPicPr>
        <p:blipFill>
          <a:blip r:embed="rId3"/>
          <a:stretch>
            <a:fillRect/>
          </a:stretch>
        </p:blipFill>
        <p:spPr>
          <a:xfrm>
            <a:off x="1322490" y="4965899"/>
            <a:ext cx="3607463" cy="981594"/>
          </a:xfrm>
          <a:prstGeom prst="rect">
            <a:avLst/>
          </a:prstGeom>
        </p:spPr>
      </p:pic>
      <p:pic>
        <p:nvPicPr>
          <p:cNvPr id="10" name="Picture 9">
            <a:extLst>
              <a:ext uri="{FF2B5EF4-FFF2-40B4-BE49-F238E27FC236}">
                <a16:creationId xmlns:a16="http://schemas.microsoft.com/office/drawing/2014/main" id="{C9AADD87-1A55-4232-BD62-AFF9F4BA7E80}"/>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a:extLst>
              <a:ext uri="{FF2B5EF4-FFF2-40B4-BE49-F238E27FC236}">
                <a16:creationId xmlns:a16="http://schemas.microsoft.com/office/drawing/2014/main" id="{AB99FECF-5780-4DF8-B712-D5D867AD7548}"/>
              </a:ext>
            </a:extLst>
          </p:cNvPr>
          <p:cNvPicPr>
            <a:picLocks noChangeAspect="1"/>
          </p:cNvPicPr>
          <p:nvPr/>
        </p:nvPicPr>
        <p:blipFill>
          <a:blip r:embed="rId5"/>
          <a:stretch>
            <a:fillRect/>
          </a:stretch>
        </p:blipFill>
        <p:spPr>
          <a:xfrm>
            <a:off x="8098621" y="239644"/>
            <a:ext cx="2617004" cy="2080838"/>
          </a:xfrm>
          <a:prstGeom prst="rect">
            <a:avLst/>
          </a:prstGeom>
        </p:spPr>
      </p:pic>
      <p:pic>
        <p:nvPicPr>
          <p:cNvPr id="12" name="Picture 11">
            <a:extLst>
              <a:ext uri="{FF2B5EF4-FFF2-40B4-BE49-F238E27FC236}">
                <a16:creationId xmlns:a16="http://schemas.microsoft.com/office/drawing/2014/main" id="{76AC9FDD-FCA1-431F-9352-9AC4B22FB42E}"/>
              </a:ext>
            </a:extLst>
          </p:cNvPr>
          <p:cNvPicPr>
            <a:picLocks noChangeAspect="1"/>
          </p:cNvPicPr>
          <p:nvPr/>
        </p:nvPicPr>
        <p:blipFill>
          <a:blip r:embed="rId6"/>
          <a:stretch>
            <a:fillRect/>
          </a:stretch>
        </p:blipFill>
        <p:spPr>
          <a:xfrm>
            <a:off x="8207799" y="2286000"/>
            <a:ext cx="2398648" cy="2062388"/>
          </a:xfrm>
          <a:prstGeom prst="rect">
            <a:avLst/>
          </a:prstGeom>
        </p:spPr>
      </p:pic>
      <p:pic>
        <p:nvPicPr>
          <p:cNvPr id="13" name="Picture 12">
            <a:extLst>
              <a:ext uri="{FF2B5EF4-FFF2-40B4-BE49-F238E27FC236}">
                <a16:creationId xmlns:a16="http://schemas.microsoft.com/office/drawing/2014/main" id="{BFB22AC1-E5FF-4D42-87F1-0F2FBCD6B803}"/>
              </a:ext>
            </a:extLst>
          </p:cNvPr>
          <p:cNvPicPr>
            <a:picLocks noChangeAspect="1"/>
          </p:cNvPicPr>
          <p:nvPr/>
        </p:nvPicPr>
        <p:blipFill>
          <a:blip r:embed="rId7"/>
          <a:stretch>
            <a:fillRect/>
          </a:stretch>
        </p:blipFill>
        <p:spPr>
          <a:xfrm>
            <a:off x="7902173" y="4424282"/>
            <a:ext cx="3009900" cy="2064828"/>
          </a:xfrm>
          <a:prstGeom prst="rect">
            <a:avLst/>
          </a:prstGeom>
        </p:spPr>
      </p:pic>
      <p:sp>
        <p:nvSpPr>
          <p:cNvPr id="15" name="Title 2">
            <a:extLst>
              <a:ext uri="{FF2B5EF4-FFF2-40B4-BE49-F238E27FC236}">
                <a16:creationId xmlns:a16="http://schemas.microsoft.com/office/drawing/2014/main" id="{EE5A13CE-72EC-4518-B69B-E01152EB628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Partners Solutions</a:t>
            </a:r>
          </a:p>
        </p:txBody>
      </p:sp>
    </p:spTree>
    <p:extLst>
      <p:ext uri="{BB962C8B-B14F-4D97-AF65-F5344CB8AC3E}">
        <p14:creationId xmlns:p14="http://schemas.microsoft.com/office/powerpoint/2010/main" val="228124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2</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584200" y="3608587"/>
            <a:ext cx="9144000" cy="307777"/>
          </a:xfrm>
        </p:spPr>
        <p:txBody>
          <a:bodyPr/>
          <a:lstStyle/>
          <a:p>
            <a:r>
              <a:rPr lang="en-CA" dirty="0">
                <a:solidFill>
                  <a:schemeClr val="tx1"/>
                </a:solidFill>
              </a:rPr>
              <a:t>Office 365 Deployment</a:t>
            </a:r>
          </a:p>
        </p:txBody>
      </p:sp>
      <p:sp>
        <p:nvSpPr>
          <p:cNvPr id="2" name="TextBox 1">
            <a:extLst>
              <a:ext uri="{FF2B5EF4-FFF2-40B4-BE49-F238E27FC236}">
                <a16:creationId xmlns:a16="http://schemas.microsoft.com/office/drawing/2014/main" id="{785C15C5-0723-40BA-8DEA-8EC5C8D1BFB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AEC2C5FB-4789-46B8-9969-FD6DED9D5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83C1F6-F4D3-47EC-9A7F-2CF3B6BA4228}"/>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50056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3147407"/>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ReverseDSC</a:t>
            </a:r>
          </a:p>
        </p:txBody>
      </p:sp>
      <p:sp>
        <p:nvSpPr>
          <p:cNvPr id="4" name="TextBox 3">
            <a:extLst>
              <a:ext uri="{FF2B5EF4-FFF2-40B4-BE49-F238E27FC236}">
                <a16:creationId xmlns:a16="http://schemas.microsoft.com/office/drawing/2014/main" id="{CCE562C3-A590-4FC1-9022-EB937CEBA9F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573D397-0C10-4059-80DB-671A4AB9B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FB3741B-09D2-4E4A-BAA7-E36590D53432}"/>
              </a:ext>
            </a:extLst>
          </p:cNvPr>
          <p:cNvPicPr>
            <a:picLocks noChangeAspect="1"/>
          </p:cNvPicPr>
          <p:nvPr/>
        </p:nvPicPr>
        <p:blipFill>
          <a:blip r:embed="rId4"/>
          <a:stretch>
            <a:fillRect/>
          </a:stretch>
        </p:blipFill>
        <p:spPr>
          <a:xfrm>
            <a:off x="-18380" y="-4594"/>
            <a:ext cx="119429" cy="6858000"/>
          </a:xfrm>
          <a:prstGeom prst="rect">
            <a:avLst/>
          </a:prstGeom>
        </p:spPr>
      </p:pic>
      <p:pic>
        <p:nvPicPr>
          <p:cNvPr id="11" name="Picture 10" descr="https://github.com/Microsoft/ReverseDSC/blob/master/Images/DSCModuleIcon.png?raw=true">
            <a:extLst>
              <a:ext uri="{FF2B5EF4-FFF2-40B4-BE49-F238E27FC236}">
                <a16:creationId xmlns:a16="http://schemas.microsoft.com/office/drawing/2014/main" id="{F3D3A743-4BB9-4655-87F9-208F1FEB6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29" y="2252138"/>
            <a:ext cx="2187318" cy="21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170113" y="401399"/>
            <a:ext cx="9144000" cy="553998"/>
          </a:xfrm>
        </p:spPr>
        <p:txBody>
          <a:bodyPr/>
          <a:lstStyle/>
          <a:p>
            <a:r>
              <a:rPr lang="en-CA" dirty="0"/>
              <a:t>ReverseDSC</a:t>
            </a:r>
          </a:p>
        </p:txBody>
      </p:sp>
      <p:sp>
        <p:nvSpPr>
          <p:cNvPr id="24" name="TextBox 23">
            <a:extLst>
              <a:ext uri="{FF2B5EF4-FFF2-40B4-BE49-F238E27FC236}">
                <a16:creationId xmlns:a16="http://schemas.microsoft.com/office/drawing/2014/main" id="{832CCD12-A966-45D9-9116-AF36D17A568B}"/>
              </a:ext>
            </a:extLst>
          </p:cNvPr>
          <p:cNvSpPr txBox="1"/>
          <p:nvPr/>
        </p:nvSpPr>
        <p:spPr>
          <a:xfrm>
            <a:off x="888213" y="1958451"/>
            <a:ext cx="8877879" cy="3416320"/>
          </a:xfrm>
          <a:prstGeom prst="rect">
            <a:avLst/>
          </a:prstGeom>
          <a:noFill/>
        </p:spPr>
        <p:txBody>
          <a:bodyPr wrap="square" rtlCol="0">
            <a:spAutoFit/>
          </a:bodyPr>
          <a:lstStyle/>
          <a:p>
            <a:pPr marL="285750" indent="-285750">
              <a:buFontTx/>
              <a:buChar char="-"/>
            </a:pPr>
            <a:r>
              <a:rPr lang="fr-CA" sz="2400" dirty="0" err="1"/>
              <a:t>Extract</a:t>
            </a:r>
            <a:r>
              <a:rPr lang="fr-CA" sz="2400" dirty="0"/>
              <a:t> DSC Configuration </a:t>
            </a:r>
            <a:r>
              <a:rPr lang="fr-CA" sz="2400" dirty="0" err="1"/>
              <a:t>from</a:t>
            </a:r>
            <a:r>
              <a:rPr lang="fr-CA" sz="2400" dirty="0"/>
              <a:t> </a:t>
            </a:r>
            <a:r>
              <a:rPr lang="fr-CA" sz="2400" dirty="0" err="1"/>
              <a:t>existing</a:t>
            </a:r>
            <a:r>
              <a:rPr lang="fr-CA" sz="2400" dirty="0"/>
              <a:t> </a:t>
            </a:r>
            <a:r>
              <a:rPr lang="fr-CA" sz="2400" dirty="0" err="1"/>
              <a:t>environments</a:t>
            </a:r>
            <a:r>
              <a:rPr lang="fr-CA" sz="2400" dirty="0"/>
              <a:t>;</a:t>
            </a:r>
          </a:p>
          <a:p>
            <a:pPr marL="285750" indent="-285750">
              <a:buFontTx/>
              <a:buChar char="-"/>
            </a:pPr>
            <a:endParaRPr lang="fr-CA" sz="2400" dirty="0"/>
          </a:p>
          <a:p>
            <a:pPr marL="285750" indent="-285750">
              <a:buFontTx/>
              <a:buChar char="-"/>
            </a:pPr>
            <a:r>
              <a:rPr lang="fr-CA" sz="2400" dirty="0"/>
              <a:t>Native </a:t>
            </a:r>
            <a:r>
              <a:rPr lang="fr-CA" sz="2400" dirty="0" err="1"/>
              <a:t>feature</a:t>
            </a:r>
            <a:r>
              <a:rPr lang="fr-CA" sz="2400" dirty="0"/>
              <a:t> </a:t>
            </a:r>
            <a:r>
              <a:rPr lang="fr-CA" sz="2400" dirty="0" err="1"/>
              <a:t>inside</a:t>
            </a:r>
            <a:r>
              <a:rPr lang="fr-CA" sz="2400" dirty="0"/>
              <a:t> of Office365DSC;</a:t>
            </a:r>
          </a:p>
          <a:p>
            <a:pPr marL="285750" indent="-285750">
              <a:buFontTx/>
              <a:buChar char="-"/>
            </a:pPr>
            <a:endParaRPr lang="fr-CA" sz="2400" dirty="0"/>
          </a:p>
          <a:p>
            <a:pPr marL="285750" indent="-285750">
              <a:buFontTx/>
              <a:buChar char="-"/>
            </a:pPr>
            <a:r>
              <a:rPr lang="fr-CA" sz="2400" dirty="0" err="1"/>
              <a:t>Installing</a:t>
            </a:r>
            <a:r>
              <a:rPr lang="fr-CA" sz="2400" dirty="0"/>
              <a:t> Office365DSC exposes </a:t>
            </a:r>
            <a:r>
              <a:rPr lang="fr-CA" sz="2400" b="1" dirty="0"/>
              <a:t>Export-O365Configuration;</a:t>
            </a:r>
          </a:p>
          <a:p>
            <a:pPr marL="285750" indent="-285750">
              <a:buFontTx/>
              <a:buChar char="-"/>
            </a:pPr>
            <a:endParaRPr lang="fr-CA" sz="2400" b="1" dirty="0"/>
          </a:p>
          <a:p>
            <a:pPr marL="285750" indent="-285750">
              <a:buFontTx/>
              <a:buChar char="-"/>
            </a:pPr>
            <a:r>
              <a:rPr lang="fr-CA" sz="2400" dirty="0" err="1"/>
              <a:t>Offers</a:t>
            </a:r>
            <a:r>
              <a:rPr lang="fr-CA" sz="2400" dirty="0"/>
              <a:t> a RETRO User interface straight out of the 90’s for </a:t>
            </a:r>
            <a:r>
              <a:rPr lang="fr-CA" sz="2400" dirty="0" err="1"/>
              <a:t>granular</a:t>
            </a:r>
            <a:r>
              <a:rPr lang="fr-CA" sz="2400" dirty="0"/>
              <a:t> extractions</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523" y="2122251"/>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FE62E1-5DF8-4C69-A540-575D9C24F51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2D5E899A-04A1-4322-B805-95521A48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744B9B7-2ADB-465A-830B-F76B1F5C7C75}"/>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9538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74863" y="397719"/>
            <a:ext cx="9144000" cy="553998"/>
          </a:xfrm>
        </p:spPr>
        <p:txBody>
          <a:bodyPr/>
          <a:lstStyle/>
          <a:p>
            <a:r>
              <a:rPr lang="en-CA" dirty="0"/>
              <a:t>ReverseDSC Scenarios</a:t>
            </a:r>
          </a:p>
        </p:txBody>
      </p:sp>
      <p:sp>
        <p:nvSpPr>
          <p:cNvPr id="24" name="TextBox 23">
            <a:extLst>
              <a:ext uri="{FF2B5EF4-FFF2-40B4-BE49-F238E27FC236}">
                <a16:creationId xmlns:a16="http://schemas.microsoft.com/office/drawing/2014/main" id="{832CCD12-A966-45D9-9116-AF36D17A568B}"/>
              </a:ext>
            </a:extLst>
          </p:cNvPr>
          <p:cNvSpPr txBox="1"/>
          <p:nvPr/>
        </p:nvSpPr>
        <p:spPr>
          <a:xfrm>
            <a:off x="984025" y="1935966"/>
            <a:ext cx="10415573" cy="4524315"/>
          </a:xfrm>
          <a:prstGeom prst="rect">
            <a:avLst/>
          </a:prstGeom>
          <a:noFill/>
        </p:spPr>
        <p:txBody>
          <a:bodyPr wrap="square" rtlCol="0">
            <a:spAutoFit/>
          </a:bodyPr>
          <a:lstStyle/>
          <a:p>
            <a:pPr marL="285750" indent="-285750">
              <a:buFontTx/>
              <a:buChar char="-"/>
            </a:pPr>
            <a:r>
              <a:rPr lang="fr-CA" sz="2400" dirty="0" err="1"/>
              <a:t>Recreating</a:t>
            </a:r>
            <a:r>
              <a:rPr lang="fr-CA" sz="2400" dirty="0"/>
              <a:t> an </a:t>
            </a:r>
            <a:r>
              <a:rPr lang="fr-CA" sz="2400" dirty="0" err="1"/>
              <a:t>environment</a:t>
            </a:r>
            <a:r>
              <a:rPr lang="fr-CA" sz="2400" dirty="0"/>
              <a:t> for Troubleshooting;</a:t>
            </a:r>
          </a:p>
          <a:p>
            <a:pPr marL="285750" indent="-285750">
              <a:buFontTx/>
              <a:buChar char="-"/>
            </a:pPr>
            <a:endParaRPr lang="fr-CA" sz="2400" dirty="0"/>
          </a:p>
          <a:p>
            <a:pPr marL="285750" indent="-285750">
              <a:buFontTx/>
              <a:buChar char="-"/>
            </a:pPr>
            <a:r>
              <a:rPr lang="fr-CA" sz="2400" dirty="0"/>
              <a:t>Point-in-time snapshot;</a:t>
            </a:r>
          </a:p>
          <a:p>
            <a:pPr marL="285750" indent="-285750">
              <a:buFontTx/>
              <a:buChar char="-"/>
            </a:pPr>
            <a:endParaRPr lang="fr-CA" sz="2400" dirty="0"/>
          </a:p>
          <a:p>
            <a:pPr marL="285750" indent="-285750">
              <a:buFontTx/>
              <a:buChar char="-"/>
            </a:pPr>
            <a:r>
              <a:rPr lang="fr-CA" sz="2400" dirty="0"/>
              <a:t>Delta </a:t>
            </a:r>
            <a:r>
              <a:rPr lang="fr-CA" sz="2400" dirty="0" err="1"/>
              <a:t>Analysis</a:t>
            </a:r>
            <a:r>
              <a:rPr lang="fr-CA" sz="2400" dirty="0"/>
              <a:t>;</a:t>
            </a:r>
          </a:p>
          <a:p>
            <a:pPr marL="285750" indent="-285750">
              <a:buFontTx/>
              <a:buChar char="-"/>
            </a:pPr>
            <a:endParaRPr lang="fr-CA" sz="2400" dirty="0"/>
          </a:p>
          <a:p>
            <a:pPr marL="285750" indent="-285750">
              <a:buFontTx/>
              <a:buChar char="-"/>
            </a:pPr>
            <a:r>
              <a:rPr lang="fr-CA" sz="2400" dirty="0" err="1"/>
              <a:t>Disaster</a:t>
            </a:r>
            <a:r>
              <a:rPr lang="fr-CA" sz="2400" dirty="0"/>
              <a:t> </a:t>
            </a:r>
            <a:r>
              <a:rPr lang="fr-CA" sz="2400" dirty="0" err="1"/>
              <a:t>Recovery</a:t>
            </a:r>
            <a:r>
              <a:rPr lang="fr-CA" sz="2400" dirty="0"/>
              <a:t>;</a:t>
            </a:r>
          </a:p>
          <a:p>
            <a:pPr marL="285750" indent="-285750">
              <a:buFontTx/>
              <a:buChar char="-"/>
            </a:pPr>
            <a:endParaRPr lang="fr-CA" sz="2400" dirty="0"/>
          </a:p>
          <a:p>
            <a:pPr marL="285750" indent="-285750">
              <a:buFontTx/>
              <a:buChar char="-"/>
            </a:pPr>
            <a:r>
              <a:rPr lang="fr-CA" sz="2400" dirty="0" err="1"/>
              <a:t>On-boarding</a:t>
            </a:r>
            <a:r>
              <a:rPr lang="fr-CA" sz="2400" dirty="0"/>
              <a:t> </a:t>
            </a:r>
            <a:r>
              <a:rPr lang="fr-CA" sz="2400" dirty="0" err="1"/>
              <a:t>existing</a:t>
            </a:r>
            <a:r>
              <a:rPr lang="fr-CA" sz="2400" dirty="0"/>
              <a:t> </a:t>
            </a:r>
            <a:r>
              <a:rPr lang="fr-CA" sz="2400" dirty="0" err="1"/>
              <a:t>environment</a:t>
            </a:r>
            <a:r>
              <a:rPr lang="fr-CA" sz="2400" dirty="0"/>
              <a:t> onto DSC for monitoring;</a:t>
            </a:r>
          </a:p>
          <a:p>
            <a:pPr marL="285750" indent="-285750">
              <a:buFontTx/>
              <a:buChar char="-"/>
            </a:pPr>
            <a:endParaRPr lang="fr-CA" sz="2400" dirty="0"/>
          </a:p>
          <a:p>
            <a:pPr marL="285750" indent="-285750">
              <a:buFontTx/>
              <a:buChar char="-"/>
            </a:pPr>
            <a:r>
              <a:rPr lang="fr-CA" sz="2400" dirty="0" err="1"/>
              <a:t>Keeping</a:t>
            </a:r>
            <a:r>
              <a:rPr lang="fr-CA" sz="2400" dirty="0"/>
              <a:t> </a:t>
            </a:r>
            <a:r>
              <a:rPr lang="fr-CA" sz="2400" dirty="0" err="1"/>
              <a:t>environments</a:t>
            </a:r>
            <a:r>
              <a:rPr lang="fr-CA" sz="2400" dirty="0"/>
              <a:t> in-</a:t>
            </a:r>
            <a:r>
              <a:rPr lang="fr-CA" sz="2400" dirty="0" err="1"/>
              <a:t>sync</a:t>
            </a:r>
            <a:r>
              <a:rPr lang="fr-CA" sz="2400" dirty="0"/>
              <a:t>;</a:t>
            </a:r>
          </a:p>
          <a:p>
            <a:endParaRPr lang="fr-CA" sz="2400" b="1" dirty="0"/>
          </a:p>
        </p:txBody>
      </p:sp>
      <p:pic>
        <p:nvPicPr>
          <p:cNvPr id="3" name="Picture 2" descr="https://github.com/Microsoft/ReverseDSC/blob/master/Images/DSCModuleIcon.png?raw=true">
            <a:extLst>
              <a:ext uri="{FF2B5EF4-FFF2-40B4-BE49-F238E27FC236}">
                <a16:creationId xmlns:a16="http://schemas.microsoft.com/office/drawing/2014/main" id="{11E10273-FAA9-4D1A-A72F-AA9CFA33F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555" y="2137836"/>
            <a:ext cx="2187318" cy="2187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E07589-2762-4C83-AB78-7A95E5DD3E2F}"/>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5B2BF535-7101-45FB-980A-8CD2F4471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3EF6D61-84B8-473E-9031-0964765F723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157778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3</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ReverseDSC for Office365DSC</a:t>
            </a:r>
          </a:p>
        </p:txBody>
      </p:sp>
      <p:sp>
        <p:nvSpPr>
          <p:cNvPr id="2" name="TextBox 1">
            <a:extLst>
              <a:ext uri="{FF2B5EF4-FFF2-40B4-BE49-F238E27FC236}">
                <a16:creationId xmlns:a16="http://schemas.microsoft.com/office/drawing/2014/main" id="{5E9E1E12-2530-48E5-AC1A-6CD9C3E66D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96197CED-BA5B-42B8-AEB7-5B9EBB313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272A4-0AB7-4EA5-8181-CC01B81BF75A}"/>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402591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4</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533776"/>
            <a:ext cx="9144000" cy="307777"/>
          </a:xfrm>
        </p:spPr>
        <p:txBody>
          <a:bodyPr/>
          <a:lstStyle/>
          <a:p>
            <a:r>
              <a:rPr lang="en-CA" dirty="0">
                <a:solidFill>
                  <a:schemeClr val="tx1"/>
                </a:solidFill>
              </a:rPr>
              <a:t>Tenants Synchronization</a:t>
            </a:r>
          </a:p>
        </p:txBody>
      </p:sp>
      <p:sp>
        <p:nvSpPr>
          <p:cNvPr id="2" name="TextBox 1">
            <a:extLst>
              <a:ext uri="{FF2B5EF4-FFF2-40B4-BE49-F238E27FC236}">
                <a16:creationId xmlns:a16="http://schemas.microsoft.com/office/drawing/2014/main" id="{2E2D10BB-1D9F-411B-A8D8-D14E3E784BC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0E22C59D-6A32-4B83-84D2-3274D1532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BC0348-9A79-415E-AB71-CE6EEECE5E55}"/>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315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03" y="2936915"/>
            <a:ext cx="9144000" cy="553998"/>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Automation</a:t>
            </a:r>
          </a:p>
        </p:txBody>
      </p:sp>
      <p:sp>
        <p:nvSpPr>
          <p:cNvPr id="4" name="TextBox 3">
            <a:extLst>
              <a:ext uri="{FF2B5EF4-FFF2-40B4-BE49-F238E27FC236}">
                <a16:creationId xmlns:a16="http://schemas.microsoft.com/office/drawing/2014/main" id="{91FD08FA-4E31-4B25-9E69-4F3580CD65F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15EEC6E8-E73F-4447-AAEA-A19C34A5C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1AF5F4-7EF3-4602-B0B3-77C8A13D7727}"/>
              </a:ext>
            </a:extLst>
          </p:cNvPr>
          <p:cNvPicPr>
            <a:picLocks noChangeAspect="1"/>
          </p:cNvPicPr>
          <p:nvPr/>
        </p:nvPicPr>
        <p:blipFill>
          <a:blip r:embed="rId4"/>
          <a:stretch>
            <a:fillRect/>
          </a:stretch>
        </p:blipFill>
        <p:spPr>
          <a:xfrm>
            <a:off x="-18380" y="-4594"/>
            <a:ext cx="119429" cy="6858000"/>
          </a:xfrm>
          <a:prstGeom prst="rect">
            <a:avLst/>
          </a:prstGeom>
        </p:spPr>
      </p:pic>
      <p:pic>
        <p:nvPicPr>
          <p:cNvPr id="5122" name="Picture 2" descr="See the source image">
            <a:extLst>
              <a:ext uri="{FF2B5EF4-FFF2-40B4-BE49-F238E27FC236}">
                <a16:creationId xmlns:a16="http://schemas.microsoft.com/office/drawing/2014/main" id="{37C54D03-BEC2-4F1F-A888-FD29B5C23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7" y="2495551"/>
            <a:ext cx="3048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3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7147" y="434162"/>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Managing Expectations</a:t>
            </a:r>
          </a:p>
        </p:txBody>
      </p:sp>
      <p:sp>
        <p:nvSpPr>
          <p:cNvPr id="6" name="Text Placeholder 5"/>
          <p:cNvSpPr>
            <a:spLocks noGrp="1"/>
          </p:cNvSpPr>
          <p:nvPr>
            <p:ph type="body" sz="quarter" idx="12"/>
          </p:nvPr>
        </p:nvSpPr>
        <p:spPr>
          <a:xfrm>
            <a:off x="1673664" y="2335205"/>
            <a:ext cx="9144000" cy="307777"/>
          </a:xfrm>
        </p:spPr>
        <p:txBody>
          <a:bodyPr vert="horz" lIns="91440" tIns="45720" rIns="91440" bIns="45720" rtlCol="0">
            <a:noAutofit/>
          </a:bodyPr>
          <a:lstStyle/>
          <a:p>
            <a:pPr indent="-228600" defTabSz="914400">
              <a:lnSpc>
                <a:spcPct val="90000"/>
              </a:lnSpc>
              <a:buFont typeface="Arial" panose="020B0604020202020204" pitchFamily="34" charset="0"/>
              <a:buChar char="•"/>
            </a:pPr>
            <a:r>
              <a:rPr lang="en-US" sz="2400" dirty="0">
                <a:solidFill>
                  <a:srgbClr val="000000"/>
                </a:solidFill>
                <a:latin typeface="+mn-lt"/>
              </a:rPr>
              <a:t>It is a technical session – Level 300 +</a:t>
            </a: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We’ll take about 10 minutes to do an introduction to DSC;</a:t>
            </a:r>
          </a:p>
          <a:p>
            <a:pPr indent="-228600" defTabSz="914400">
              <a:lnSpc>
                <a:spcPct val="90000"/>
              </a:lnSpc>
              <a:buFont typeface="Arial" panose="020B0604020202020204" pitchFamily="34" charset="0"/>
              <a:buChar char="•"/>
            </a:pPr>
            <a:endParaRPr lang="en-US" sz="2400" dirty="0">
              <a:solidFill>
                <a:srgbClr val="000000"/>
              </a:solidFill>
              <a:latin typeface="+mn-lt"/>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Get concrete examples you can apply today in your organization;</a:t>
            </a:r>
          </a:p>
          <a:p>
            <a:pPr indent="-228600" defTabSz="914400">
              <a:lnSpc>
                <a:spcPct val="90000"/>
              </a:lnSpc>
              <a:buFont typeface="Arial" panose="020B0604020202020204" pitchFamily="34" charset="0"/>
              <a:buChar char="•"/>
            </a:pPr>
            <a:endParaRPr lang="en-US" sz="2400" dirty="0">
              <a:solidFill>
                <a:srgbClr val="000000"/>
              </a:solidFill>
              <a:latin typeface="+mn-lt"/>
              <a:cs typeface="+mn-cs"/>
            </a:endParaRPr>
          </a:p>
          <a:p>
            <a:pPr indent="-228600" defTabSz="914400">
              <a:lnSpc>
                <a:spcPct val="90000"/>
              </a:lnSpc>
              <a:buFont typeface="Arial" panose="020B0604020202020204" pitchFamily="34" charset="0"/>
              <a:buChar char="•"/>
            </a:pPr>
            <a:r>
              <a:rPr lang="en-US" sz="2400" dirty="0">
                <a:solidFill>
                  <a:srgbClr val="000000"/>
                </a:solidFill>
                <a:latin typeface="+mn-lt"/>
                <a:cs typeface="+mn-cs"/>
              </a:rPr>
              <a:t>Please ask your questions as we go;</a:t>
            </a:r>
          </a:p>
        </p:txBody>
      </p:sp>
      <p:sp>
        <p:nvSpPr>
          <p:cNvPr id="2" name="TextBox 1">
            <a:extLst>
              <a:ext uri="{FF2B5EF4-FFF2-40B4-BE49-F238E27FC236}">
                <a16:creationId xmlns:a16="http://schemas.microsoft.com/office/drawing/2014/main" id="{DCDC5706-9550-4A54-A50A-FE7A88B6A00D}"/>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CB42E4C7-6478-44A9-A0E0-EAEE689DA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4DE113-05DA-4B4C-A0C9-DBF24A782EF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6987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F88E-E303-4133-AC5B-14658597E1A9}"/>
              </a:ext>
            </a:extLst>
          </p:cNvPr>
          <p:cNvSpPr>
            <a:spLocks noGrp="1"/>
          </p:cNvSpPr>
          <p:nvPr>
            <p:ph type="title"/>
          </p:nvPr>
        </p:nvSpPr>
        <p:spPr>
          <a:xfrm>
            <a:off x="2122488" y="408028"/>
            <a:ext cx="9144000" cy="553998"/>
          </a:xfrm>
        </p:spPr>
        <p:txBody>
          <a:bodyPr/>
          <a:lstStyle/>
          <a:p>
            <a:r>
              <a:rPr lang="en-US" dirty="0"/>
              <a:t>Dedicated Virtual Machine Agent</a:t>
            </a:r>
            <a:endParaRPr lang="fr-CA" dirty="0"/>
          </a:p>
        </p:txBody>
      </p:sp>
      <p:sp>
        <p:nvSpPr>
          <p:cNvPr id="3" name="Content Placeholder 2">
            <a:extLst>
              <a:ext uri="{FF2B5EF4-FFF2-40B4-BE49-F238E27FC236}">
                <a16:creationId xmlns:a16="http://schemas.microsoft.com/office/drawing/2014/main" id="{F3E37A59-05D9-46E1-9894-4B6481849532}"/>
              </a:ext>
            </a:extLst>
          </p:cNvPr>
          <p:cNvSpPr>
            <a:spLocks noGrp="1"/>
          </p:cNvSpPr>
          <p:nvPr>
            <p:ph type="body" sz="quarter" idx="12"/>
          </p:nvPr>
        </p:nvSpPr>
        <p:spPr>
          <a:xfrm>
            <a:off x="992132" y="1347832"/>
            <a:ext cx="9144000" cy="307777"/>
          </a:xfrm>
        </p:spPr>
        <p:txBody>
          <a:bodyPr/>
          <a:lstStyle/>
          <a:p>
            <a:r>
              <a:rPr lang="en-US" dirty="0"/>
              <a:t>Requires a Virtual Machine to be up and running to deploy configuration and do consistency checks;</a:t>
            </a:r>
            <a:endParaRPr lang="fr-CA" dirty="0"/>
          </a:p>
        </p:txBody>
      </p:sp>
      <p:pic>
        <p:nvPicPr>
          <p:cNvPr id="4" name="Picture 2" descr="DSC Resources Flow">
            <a:extLst>
              <a:ext uri="{FF2B5EF4-FFF2-40B4-BE49-F238E27FC236}">
                <a16:creationId xmlns:a16="http://schemas.microsoft.com/office/drawing/2014/main" id="{1A7F2400-EE5B-4AF0-8D09-F640240D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321" y="3485963"/>
            <a:ext cx="1018838" cy="1018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45D4F8-8A9D-4C9E-ACE7-B0C7DB0D7C58}"/>
              </a:ext>
            </a:extLst>
          </p:cNvPr>
          <p:cNvSpPr txBox="1"/>
          <p:nvPr/>
        </p:nvSpPr>
        <p:spPr>
          <a:xfrm>
            <a:off x="1826957" y="3810716"/>
            <a:ext cx="4172820" cy="369332"/>
          </a:xfrm>
          <a:prstGeom prst="rect">
            <a:avLst/>
          </a:prstGeom>
          <a:noFill/>
        </p:spPr>
        <p:txBody>
          <a:bodyPr wrap="square" rtlCol="0">
            <a:spAutoFit/>
          </a:bodyPr>
          <a:lstStyle/>
          <a:p>
            <a:r>
              <a:rPr lang="en-US" dirty="0"/>
              <a:t>Config</a:t>
            </a:r>
            <a:endParaRPr lang="fr-CA" dirty="0"/>
          </a:p>
        </p:txBody>
      </p:sp>
      <p:pic>
        <p:nvPicPr>
          <p:cNvPr id="2050" name="Picture 2" descr="See the source image">
            <a:extLst>
              <a:ext uri="{FF2B5EF4-FFF2-40B4-BE49-F238E27FC236}">
                <a16:creationId xmlns:a16="http://schemas.microsoft.com/office/drawing/2014/main" id="{CDF11C24-FCB1-40C5-A0A7-EA396970D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909" y="3101074"/>
            <a:ext cx="1419283" cy="1419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C6D743-540D-4A66-BE23-C1878F69CF37}"/>
              </a:ext>
            </a:extLst>
          </p:cNvPr>
          <p:cNvSpPr txBox="1"/>
          <p:nvPr/>
        </p:nvSpPr>
        <p:spPr>
          <a:xfrm>
            <a:off x="4712246" y="4566524"/>
            <a:ext cx="2333683" cy="646331"/>
          </a:xfrm>
          <a:prstGeom prst="rect">
            <a:avLst/>
          </a:prstGeom>
          <a:noFill/>
        </p:spPr>
        <p:txBody>
          <a:bodyPr wrap="square" rtlCol="0">
            <a:spAutoFit/>
          </a:bodyPr>
          <a:lstStyle/>
          <a:p>
            <a:pPr algn="ctr"/>
            <a:r>
              <a:rPr lang="en-US" dirty="0"/>
              <a:t>Dedicated Virtual Machine</a:t>
            </a:r>
            <a:endParaRPr lang="fr-CA" dirty="0"/>
          </a:p>
        </p:txBody>
      </p:sp>
      <p:sp>
        <p:nvSpPr>
          <p:cNvPr id="7" name="Arrow: Right 6">
            <a:extLst>
              <a:ext uri="{FF2B5EF4-FFF2-40B4-BE49-F238E27FC236}">
                <a16:creationId xmlns:a16="http://schemas.microsoft.com/office/drawing/2014/main" id="{E9A34A80-2619-487B-9E7F-E4390D1ADAA0}"/>
              </a:ext>
            </a:extLst>
          </p:cNvPr>
          <p:cNvSpPr/>
          <p:nvPr/>
        </p:nvSpPr>
        <p:spPr>
          <a:xfrm>
            <a:off x="2922714"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9ACD200D-E7A8-4781-B3B0-014029EABA32}"/>
              </a:ext>
            </a:extLst>
          </p:cNvPr>
          <p:cNvSpPr/>
          <p:nvPr/>
        </p:nvSpPr>
        <p:spPr>
          <a:xfrm>
            <a:off x="7045929" y="3910031"/>
            <a:ext cx="1896118" cy="270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2" name="Picture 4" descr="See the source image">
            <a:extLst>
              <a:ext uri="{FF2B5EF4-FFF2-40B4-BE49-F238E27FC236}">
                <a16:creationId xmlns:a16="http://schemas.microsoft.com/office/drawing/2014/main" id="{E963B5C0-48C0-4359-8D1E-4BD0F134E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1470" y="3083822"/>
            <a:ext cx="1652418" cy="16524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2FAFF4-6298-4612-8C3F-F44A2927E594}"/>
              </a:ext>
            </a:extLst>
          </p:cNvPr>
          <p:cNvSpPr txBox="1"/>
          <p:nvPr/>
        </p:nvSpPr>
        <p:spPr>
          <a:xfrm>
            <a:off x="9150837" y="4520520"/>
            <a:ext cx="2333683" cy="369332"/>
          </a:xfrm>
          <a:prstGeom prst="rect">
            <a:avLst/>
          </a:prstGeom>
          <a:noFill/>
        </p:spPr>
        <p:txBody>
          <a:bodyPr wrap="square" rtlCol="0">
            <a:spAutoFit/>
          </a:bodyPr>
          <a:lstStyle/>
          <a:p>
            <a:pPr algn="ctr"/>
            <a:r>
              <a:rPr lang="en-US" dirty="0"/>
              <a:t>Tenant</a:t>
            </a:r>
            <a:endParaRPr lang="fr-CA" dirty="0"/>
          </a:p>
        </p:txBody>
      </p:sp>
      <p:sp>
        <p:nvSpPr>
          <p:cNvPr id="8" name="TextBox 7">
            <a:extLst>
              <a:ext uri="{FF2B5EF4-FFF2-40B4-BE49-F238E27FC236}">
                <a16:creationId xmlns:a16="http://schemas.microsoft.com/office/drawing/2014/main" id="{EF41E6C1-6A8E-48B8-ACD0-AFBF4A49588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0" name="Picture 9" descr="See the source image">
            <a:extLst>
              <a:ext uri="{FF2B5EF4-FFF2-40B4-BE49-F238E27FC236}">
                <a16:creationId xmlns:a16="http://schemas.microsoft.com/office/drawing/2014/main" id="{0E6B5D9E-9EB1-4254-ACA8-3EC08EC19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66A4101-1D72-42E6-8D43-317F48D14D3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08728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B476-DC6D-418E-9A89-D392C1EE1499}"/>
              </a:ext>
            </a:extLst>
          </p:cNvPr>
          <p:cNvSpPr>
            <a:spLocks noGrp="1"/>
          </p:cNvSpPr>
          <p:nvPr>
            <p:ph type="title"/>
          </p:nvPr>
        </p:nvSpPr>
        <p:spPr>
          <a:xfrm>
            <a:off x="2065337" y="412897"/>
            <a:ext cx="9144000" cy="553998"/>
          </a:xfrm>
        </p:spPr>
        <p:txBody>
          <a:bodyPr/>
          <a:lstStyle/>
          <a:p>
            <a:r>
              <a:rPr lang="en-CA" dirty="0"/>
              <a:t>Pull Server</a:t>
            </a:r>
          </a:p>
        </p:txBody>
      </p:sp>
      <p:sp>
        <p:nvSpPr>
          <p:cNvPr id="10" name="TextBox 9">
            <a:extLst>
              <a:ext uri="{FF2B5EF4-FFF2-40B4-BE49-F238E27FC236}">
                <a16:creationId xmlns:a16="http://schemas.microsoft.com/office/drawing/2014/main" id="{12B0AC7A-141B-478E-BC80-CCDB2A2A44DF}"/>
              </a:ext>
            </a:extLst>
          </p:cNvPr>
          <p:cNvSpPr txBox="1"/>
          <p:nvPr/>
        </p:nvSpPr>
        <p:spPr>
          <a:xfrm>
            <a:off x="950445" y="1606984"/>
            <a:ext cx="9717790" cy="830997"/>
          </a:xfrm>
          <a:prstGeom prst="rect">
            <a:avLst/>
          </a:prstGeom>
          <a:noFill/>
        </p:spPr>
        <p:txBody>
          <a:bodyPr wrap="square" rtlCol="0">
            <a:spAutoFit/>
          </a:bodyPr>
          <a:lstStyle/>
          <a:p>
            <a:pPr marL="285750" indent="-285750">
              <a:buFontTx/>
              <a:buChar char="-"/>
            </a:pPr>
            <a:r>
              <a:rPr lang="en-CA" sz="2400" dirty="0"/>
              <a:t>Central server that stores all configurations for your enterprise (e.g. WFE, </a:t>
            </a:r>
            <a:r>
              <a:rPr lang="en-CA" sz="2400" dirty="0" err="1"/>
              <a:t>SQLServer</a:t>
            </a:r>
            <a:r>
              <a:rPr lang="en-CA" sz="2400" dirty="0"/>
              <a:t>, DC, etc.)c</a:t>
            </a:r>
          </a:p>
        </p:txBody>
      </p:sp>
      <p:sp>
        <p:nvSpPr>
          <p:cNvPr id="4" name="TextBox 3">
            <a:extLst>
              <a:ext uri="{FF2B5EF4-FFF2-40B4-BE49-F238E27FC236}">
                <a16:creationId xmlns:a16="http://schemas.microsoft.com/office/drawing/2014/main" id="{738DE3E6-C638-4F7E-9ADF-021547AFA129}"/>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8A574E0-E5A7-4285-9BE4-8B7997A5C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5E732D-64C7-4F2A-81AE-CEDFF4F8C998}"/>
              </a:ext>
            </a:extLst>
          </p:cNvPr>
          <p:cNvPicPr>
            <a:picLocks noChangeAspect="1"/>
          </p:cNvPicPr>
          <p:nvPr/>
        </p:nvPicPr>
        <p:blipFill>
          <a:blip r:embed="rId3"/>
          <a:stretch>
            <a:fillRect/>
          </a:stretch>
        </p:blipFill>
        <p:spPr>
          <a:xfrm>
            <a:off x="-18380" y="-4594"/>
            <a:ext cx="119429" cy="6858000"/>
          </a:xfrm>
          <a:prstGeom prst="rect">
            <a:avLst/>
          </a:prstGeom>
        </p:spPr>
      </p:pic>
      <p:sp>
        <p:nvSpPr>
          <p:cNvPr id="11" name="Rectangle 10">
            <a:extLst>
              <a:ext uri="{FF2B5EF4-FFF2-40B4-BE49-F238E27FC236}">
                <a16:creationId xmlns:a16="http://schemas.microsoft.com/office/drawing/2014/main" id="{D7373DEF-CC46-4923-867B-7AF05C8C81E9}"/>
              </a:ext>
            </a:extLst>
          </p:cNvPr>
          <p:cNvSpPr/>
          <p:nvPr/>
        </p:nvSpPr>
        <p:spPr>
          <a:xfrm>
            <a:off x="2232663" y="3337992"/>
            <a:ext cx="2698865" cy="1130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Pull Server</a:t>
            </a:r>
          </a:p>
        </p:txBody>
      </p:sp>
      <p:pic>
        <p:nvPicPr>
          <p:cNvPr id="13" name="Picture 12">
            <a:extLst>
              <a:ext uri="{FF2B5EF4-FFF2-40B4-BE49-F238E27FC236}">
                <a16:creationId xmlns:a16="http://schemas.microsoft.com/office/drawing/2014/main" id="{5206689E-044D-45E6-A8BE-B1FEE5593CA8}"/>
              </a:ext>
            </a:extLst>
          </p:cNvPr>
          <p:cNvPicPr>
            <a:picLocks noChangeAspect="1"/>
          </p:cNvPicPr>
          <p:nvPr/>
        </p:nvPicPr>
        <p:blipFill>
          <a:blip r:embed="rId4"/>
          <a:stretch>
            <a:fillRect/>
          </a:stretch>
        </p:blipFill>
        <p:spPr>
          <a:xfrm>
            <a:off x="3091630" y="4097663"/>
            <a:ext cx="980930" cy="980930"/>
          </a:xfrm>
          <a:prstGeom prst="rect">
            <a:avLst/>
          </a:prstGeom>
        </p:spPr>
      </p:pic>
      <p:pic>
        <p:nvPicPr>
          <p:cNvPr id="24" name="Picture 23">
            <a:extLst>
              <a:ext uri="{FF2B5EF4-FFF2-40B4-BE49-F238E27FC236}">
                <a16:creationId xmlns:a16="http://schemas.microsoft.com/office/drawing/2014/main" id="{53438E97-3025-48E7-9857-6D50AE0BBDA5}"/>
              </a:ext>
            </a:extLst>
          </p:cNvPr>
          <p:cNvPicPr>
            <a:picLocks noChangeAspect="1"/>
          </p:cNvPicPr>
          <p:nvPr/>
        </p:nvPicPr>
        <p:blipFill>
          <a:blip r:embed="rId5"/>
          <a:stretch>
            <a:fillRect/>
          </a:stretch>
        </p:blipFill>
        <p:spPr>
          <a:xfrm>
            <a:off x="7017947" y="2575998"/>
            <a:ext cx="470024" cy="693920"/>
          </a:xfrm>
          <a:prstGeom prst="rect">
            <a:avLst/>
          </a:prstGeom>
        </p:spPr>
      </p:pic>
      <p:pic>
        <p:nvPicPr>
          <p:cNvPr id="26" name="Picture 25">
            <a:extLst>
              <a:ext uri="{FF2B5EF4-FFF2-40B4-BE49-F238E27FC236}">
                <a16:creationId xmlns:a16="http://schemas.microsoft.com/office/drawing/2014/main" id="{B3356DC7-FDD1-4441-9306-9464F868FA3C}"/>
              </a:ext>
            </a:extLst>
          </p:cNvPr>
          <p:cNvPicPr>
            <a:picLocks noChangeAspect="1"/>
          </p:cNvPicPr>
          <p:nvPr/>
        </p:nvPicPr>
        <p:blipFill>
          <a:blip r:embed="rId5"/>
          <a:stretch>
            <a:fillRect/>
          </a:stretch>
        </p:blipFill>
        <p:spPr>
          <a:xfrm>
            <a:off x="7453486" y="3599234"/>
            <a:ext cx="470024" cy="693920"/>
          </a:xfrm>
          <a:prstGeom prst="rect">
            <a:avLst/>
          </a:prstGeom>
        </p:spPr>
      </p:pic>
      <p:pic>
        <p:nvPicPr>
          <p:cNvPr id="28" name="Picture 27">
            <a:extLst>
              <a:ext uri="{FF2B5EF4-FFF2-40B4-BE49-F238E27FC236}">
                <a16:creationId xmlns:a16="http://schemas.microsoft.com/office/drawing/2014/main" id="{A171B356-DA9E-45D1-9440-4E4B3A7F5F33}"/>
              </a:ext>
            </a:extLst>
          </p:cNvPr>
          <p:cNvPicPr>
            <a:picLocks noChangeAspect="1"/>
          </p:cNvPicPr>
          <p:nvPr/>
        </p:nvPicPr>
        <p:blipFill>
          <a:blip r:embed="rId5"/>
          <a:stretch>
            <a:fillRect/>
          </a:stretch>
        </p:blipFill>
        <p:spPr>
          <a:xfrm>
            <a:off x="7017784" y="4622470"/>
            <a:ext cx="470024" cy="693920"/>
          </a:xfrm>
          <a:prstGeom prst="rect">
            <a:avLst/>
          </a:prstGeom>
        </p:spPr>
      </p:pic>
      <p:sp>
        <p:nvSpPr>
          <p:cNvPr id="30" name="Arrow: Left-Right 29">
            <a:extLst>
              <a:ext uri="{FF2B5EF4-FFF2-40B4-BE49-F238E27FC236}">
                <a16:creationId xmlns:a16="http://schemas.microsoft.com/office/drawing/2014/main" id="{7A8BBFE0-67A1-4573-8F35-23FB329060AB}"/>
              </a:ext>
            </a:extLst>
          </p:cNvPr>
          <p:cNvSpPr/>
          <p:nvPr/>
        </p:nvSpPr>
        <p:spPr>
          <a:xfrm rot="20079103">
            <a:off x="5078644" y="3357719"/>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Left-Right 31">
            <a:extLst>
              <a:ext uri="{FF2B5EF4-FFF2-40B4-BE49-F238E27FC236}">
                <a16:creationId xmlns:a16="http://schemas.microsoft.com/office/drawing/2014/main" id="{187C15CE-54A4-44AF-9E06-C85BA1C25B7A}"/>
              </a:ext>
            </a:extLst>
          </p:cNvPr>
          <p:cNvSpPr/>
          <p:nvPr/>
        </p:nvSpPr>
        <p:spPr>
          <a:xfrm>
            <a:off x="5268201" y="3995640"/>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Left-Right 33">
            <a:extLst>
              <a:ext uri="{FF2B5EF4-FFF2-40B4-BE49-F238E27FC236}">
                <a16:creationId xmlns:a16="http://schemas.microsoft.com/office/drawing/2014/main" id="{F719D906-E72D-4502-8F61-D166B00404C4}"/>
              </a:ext>
            </a:extLst>
          </p:cNvPr>
          <p:cNvSpPr/>
          <p:nvPr/>
        </p:nvSpPr>
        <p:spPr>
          <a:xfrm rot="1245366">
            <a:off x="5135459" y="4612887"/>
            <a:ext cx="1841779" cy="2040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6" name="Picture 35">
            <a:extLst>
              <a:ext uri="{FF2B5EF4-FFF2-40B4-BE49-F238E27FC236}">
                <a16:creationId xmlns:a16="http://schemas.microsoft.com/office/drawing/2014/main" id="{68DC864A-DF23-44F2-8659-6F06C6576BEB}"/>
              </a:ext>
            </a:extLst>
          </p:cNvPr>
          <p:cNvPicPr>
            <a:picLocks noChangeAspect="1"/>
          </p:cNvPicPr>
          <p:nvPr/>
        </p:nvPicPr>
        <p:blipFill>
          <a:blip r:embed="rId4"/>
          <a:stretch>
            <a:fillRect/>
          </a:stretch>
        </p:blipFill>
        <p:spPr>
          <a:xfrm>
            <a:off x="7179086" y="2949642"/>
            <a:ext cx="388350" cy="388350"/>
          </a:xfrm>
          <a:prstGeom prst="rect">
            <a:avLst/>
          </a:prstGeom>
        </p:spPr>
      </p:pic>
      <p:pic>
        <p:nvPicPr>
          <p:cNvPr id="38" name="Picture 37">
            <a:extLst>
              <a:ext uri="{FF2B5EF4-FFF2-40B4-BE49-F238E27FC236}">
                <a16:creationId xmlns:a16="http://schemas.microsoft.com/office/drawing/2014/main" id="{FA9C4B97-C45C-4C06-B8A4-B85999865EB4}"/>
              </a:ext>
            </a:extLst>
          </p:cNvPr>
          <p:cNvPicPr>
            <a:picLocks noChangeAspect="1"/>
          </p:cNvPicPr>
          <p:nvPr/>
        </p:nvPicPr>
        <p:blipFill>
          <a:blip r:embed="rId4"/>
          <a:stretch>
            <a:fillRect/>
          </a:stretch>
        </p:blipFill>
        <p:spPr>
          <a:xfrm>
            <a:off x="7653309" y="3974900"/>
            <a:ext cx="388350" cy="388350"/>
          </a:xfrm>
          <a:prstGeom prst="rect">
            <a:avLst/>
          </a:prstGeom>
        </p:spPr>
      </p:pic>
      <p:pic>
        <p:nvPicPr>
          <p:cNvPr id="40" name="Picture 39">
            <a:extLst>
              <a:ext uri="{FF2B5EF4-FFF2-40B4-BE49-F238E27FC236}">
                <a16:creationId xmlns:a16="http://schemas.microsoft.com/office/drawing/2014/main" id="{6A9187F1-7DF0-4CE7-A249-30CFE5CB6E82}"/>
              </a:ext>
            </a:extLst>
          </p:cNvPr>
          <p:cNvPicPr>
            <a:picLocks noChangeAspect="1"/>
          </p:cNvPicPr>
          <p:nvPr/>
        </p:nvPicPr>
        <p:blipFill>
          <a:blip r:embed="rId4"/>
          <a:stretch>
            <a:fillRect/>
          </a:stretch>
        </p:blipFill>
        <p:spPr>
          <a:xfrm>
            <a:off x="7179086" y="4969430"/>
            <a:ext cx="388350" cy="388350"/>
          </a:xfrm>
          <a:prstGeom prst="rect">
            <a:avLst/>
          </a:prstGeom>
        </p:spPr>
      </p:pic>
    </p:spTree>
    <p:extLst>
      <p:ext uri="{BB962C8B-B14F-4D97-AF65-F5344CB8AC3E}">
        <p14:creationId xmlns:p14="http://schemas.microsoft.com/office/powerpoint/2010/main" val="90046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75" y="446128"/>
            <a:ext cx="9144000" cy="553998"/>
          </a:xfrm>
        </p:spPr>
        <p:txBody>
          <a:bodyPr>
            <a:normAutofit/>
          </a:bodyPr>
          <a:lstStyle/>
          <a:p>
            <a:r>
              <a:rPr lang="en-US" dirty="0">
                <a:solidFill>
                  <a:schemeClr val="tx1"/>
                </a:solidFill>
              </a:rPr>
              <a:t>Overview of AADSC</a:t>
            </a:r>
          </a:p>
        </p:txBody>
      </p:sp>
      <p:sp>
        <p:nvSpPr>
          <p:cNvPr id="5" name="Content Placeholder 3"/>
          <p:cNvSpPr>
            <a:spLocks noGrp="1"/>
          </p:cNvSpPr>
          <p:nvPr>
            <p:ph type="body" sz="quarter" idx="12"/>
          </p:nvPr>
        </p:nvSpPr>
        <p:spPr>
          <a:xfrm>
            <a:off x="3889375" y="3609975"/>
            <a:ext cx="9144000" cy="307777"/>
          </a:xfrm>
        </p:spPr>
        <p:txBody>
          <a:bodyPr anchor="ctr">
            <a:noAutofit/>
          </a:bodyPr>
          <a:lstStyle/>
          <a:p>
            <a:r>
              <a:rPr lang="en-US" sz="2800" dirty="0">
                <a:solidFill>
                  <a:srgbClr val="000000"/>
                </a:solidFill>
              </a:rPr>
              <a:t>Pull Server as a Service;</a:t>
            </a:r>
          </a:p>
          <a:p>
            <a:endParaRPr lang="en-US" sz="2800" dirty="0">
              <a:solidFill>
                <a:srgbClr val="000000"/>
              </a:solidFill>
            </a:endParaRPr>
          </a:p>
          <a:p>
            <a:r>
              <a:rPr lang="en-US" sz="2800" dirty="0">
                <a:solidFill>
                  <a:srgbClr val="000000"/>
                </a:solidFill>
              </a:rPr>
              <a:t>Included as part of an Azure Automation Account;</a:t>
            </a:r>
          </a:p>
          <a:p>
            <a:endParaRPr lang="en-US" sz="2800" dirty="0">
              <a:solidFill>
                <a:srgbClr val="000000"/>
              </a:solidFill>
            </a:endParaRPr>
          </a:p>
          <a:p>
            <a:r>
              <a:rPr lang="en-US" sz="2800" dirty="0">
                <a:solidFill>
                  <a:srgbClr val="000000"/>
                </a:solidFill>
              </a:rPr>
              <a:t>Free when used with Azure VMs;</a:t>
            </a:r>
          </a:p>
          <a:p>
            <a:r>
              <a:rPr lang="en-US" sz="2800" dirty="0">
                <a:solidFill>
                  <a:srgbClr val="000000"/>
                </a:solidFill>
              </a:rPr>
              <a:t>	- You do pay for the VM;</a:t>
            </a:r>
          </a:p>
        </p:txBody>
      </p:sp>
      <p:sp>
        <p:nvSpPr>
          <p:cNvPr id="3" name="TextBox 2">
            <a:extLst>
              <a:ext uri="{FF2B5EF4-FFF2-40B4-BE49-F238E27FC236}">
                <a16:creationId xmlns:a16="http://schemas.microsoft.com/office/drawing/2014/main" id="{78066C01-E759-4283-9160-0574C5554F0E}"/>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6F567AAE-5D9B-40F2-B629-D7F67F45D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6529EF-7965-4FCC-A0E7-44235281C278}"/>
              </a:ext>
            </a:extLst>
          </p:cNvPr>
          <p:cNvPicPr>
            <a:picLocks noChangeAspect="1"/>
          </p:cNvPicPr>
          <p:nvPr/>
        </p:nvPicPr>
        <p:blipFill>
          <a:blip r:embed="rId4"/>
          <a:stretch>
            <a:fillRect/>
          </a:stretch>
        </p:blipFill>
        <p:spPr>
          <a:xfrm>
            <a:off x="-18380" y="-4594"/>
            <a:ext cx="119429" cy="6858000"/>
          </a:xfrm>
          <a:prstGeom prst="rect">
            <a:avLst/>
          </a:prstGeom>
        </p:spPr>
      </p:pic>
      <p:pic>
        <p:nvPicPr>
          <p:cNvPr id="10" name="Picture 2" descr="See the source image">
            <a:extLst>
              <a:ext uri="{FF2B5EF4-FFF2-40B4-BE49-F238E27FC236}">
                <a16:creationId xmlns:a16="http://schemas.microsoft.com/office/drawing/2014/main" id="{42E8250B-ED52-4F63-93C4-4887DB48A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48" y="2619375"/>
            <a:ext cx="4230120" cy="222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5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861" y="417553"/>
            <a:ext cx="9144000" cy="553998"/>
          </a:xfrm>
        </p:spPr>
        <p:txBody>
          <a:bodyPr>
            <a:normAutofit fontScale="90000"/>
          </a:bodyPr>
          <a:lstStyle/>
          <a:p>
            <a:r>
              <a:rPr lang="en-US" sz="4000" dirty="0">
                <a:solidFill>
                  <a:schemeClr val="tx1"/>
                </a:solidFill>
              </a:rPr>
              <a:t>Overview of AADSC[…]</a:t>
            </a:r>
          </a:p>
        </p:txBody>
      </p:sp>
      <p:pic>
        <p:nvPicPr>
          <p:cNvPr id="6" name="Picture 5">
            <a:extLst>
              <a:ext uri="{FF2B5EF4-FFF2-40B4-BE49-F238E27FC236}">
                <a16:creationId xmlns:a16="http://schemas.microsoft.com/office/drawing/2014/main" id="{B204AB56-D306-47E1-AA11-C468534F4945}"/>
              </a:ext>
            </a:extLst>
          </p:cNvPr>
          <p:cNvPicPr>
            <a:picLocks noChangeAspect="1"/>
          </p:cNvPicPr>
          <p:nvPr/>
        </p:nvPicPr>
        <p:blipFill>
          <a:blip r:embed="rId3"/>
          <a:stretch>
            <a:fillRect/>
          </a:stretch>
        </p:blipFill>
        <p:spPr>
          <a:xfrm>
            <a:off x="1325597" y="2659934"/>
            <a:ext cx="1425222" cy="1425222"/>
          </a:xfrm>
          <a:prstGeom prst="rect">
            <a:avLst/>
          </a:prstGeom>
        </p:spPr>
      </p:pic>
      <p:sp>
        <p:nvSpPr>
          <p:cNvPr id="7" name="Arrow: Right 6">
            <a:extLst>
              <a:ext uri="{FF2B5EF4-FFF2-40B4-BE49-F238E27FC236}">
                <a16:creationId xmlns:a16="http://schemas.microsoft.com/office/drawing/2014/main" id="{E757F83D-28BE-4928-80F2-9B0058516E2E}"/>
              </a:ext>
            </a:extLst>
          </p:cNvPr>
          <p:cNvSpPr/>
          <p:nvPr/>
        </p:nvSpPr>
        <p:spPr bwMode="auto">
          <a:xfrm>
            <a:off x="3009208" y="3275215"/>
            <a:ext cx="1130530" cy="3602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Left-Right 9">
            <a:extLst>
              <a:ext uri="{FF2B5EF4-FFF2-40B4-BE49-F238E27FC236}">
                <a16:creationId xmlns:a16="http://schemas.microsoft.com/office/drawing/2014/main" id="{8ADB4A6D-6115-4D9E-8B66-09FA81B2CD57}"/>
              </a:ext>
            </a:extLst>
          </p:cNvPr>
          <p:cNvSpPr/>
          <p:nvPr/>
        </p:nvSpPr>
        <p:spPr bwMode="auto">
          <a:xfrm>
            <a:off x="6488588" y="3250037"/>
            <a:ext cx="2191407" cy="38539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46FCE-8AEA-49FB-98A5-18CA49CB1227}"/>
              </a:ext>
            </a:extLst>
          </p:cNvPr>
          <p:cNvSpPr txBox="1"/>
          <p:nvPr/>
        </p:nvSpPr>
        <p:spPr>
          <a:xfrm>
            <a:off x="1420903" y="4308430"/>
            <a:ext cx="132991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DSC Script</a:t>
            </a:r>
          </a:p>
        </p:txBody>
      </p:sp>
      <p:grpSp>
        <p:nvGrpSpPr>
          <p:cNvPr id="14" name="Group 13">
            <a:extLst>
              <a:ext uri="{FF2B5EF4-FFF2-40B4-BE49-F238E27FC236}">
                <a16:creationId xmlns:a16="http://schemas.microsoft.com/office/drawing/2014/main" id="{507329E6-5422-4B90-B574-F56BF9248C43}"/>
              </a:ext>
            </a:extLst>
          </p:cNvPr>
          <p:cNvGrpSpPr/>
          <p:nvPr/>
        </p:nvGrpSpPr>
        <p:grpSpPr>
          <a:xfrm>
            <a:off x="3664039" y="2631101"/>
            <a:ext cx="2824549" cy="2292883"/>
            <a:chOff x="3930046" y="3362621"/>
            <a:chExt cx="2824549" cy="2292883"/>
          </a:xfrm>
        </p:grpSpPr>
        <p:pic>
          <p:nvPicPr>
            <p:cNvPr id="12" name="Picture 2" descr="Image result for azure automation logo">
              <a:extLst>
                <a:ext uri="{FF2B5EF4-FFF2-40B4-BE49-F238E27FC236}">
                  <a16:creationId xmlns:a16="http://schemas.microsoft.com/office/drawing/2014/main" id="{016F5C7A-CED0-4BD5-B97A-FF58E3CE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046" y="3362621"/>
              <a:ext cx="2824549" cy="14828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1A504F-0AA9-4264-830B-7DEE155C9668}"/>
                </a:ext>
              </a:extLst>
            </p:cNvPr>
            <p:cNvSpPr txBox="1"/>
            <p:nvPr/>
          </p:nvSpPr>
          <p:spPr>
            <a:xfrm>
              <a:off x="4550978" y="503995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Automation</a:t>
              </a:r>
            </a:p>
          </p:txBody>
        </p:sp>
      </p:grpSp>
      <p:grpSp>
        <p:nvGrpSpPr>
          <p:cNvPr id="13" name="Group 12">
            <a:extLst>
              <a:ext uri="{FF2B5EF4-FFF2-40B4-BE49-F238E27FC236}">
                <a16:creationId xmlns:a16="http://schemas.microsoft.com/office/drawing/2014/main" id="{6F912A7D-C54F-4091-88E6-C948714F862D}"/>
              </a:ext>
            </a:extLst>
          </p:cNvPr>
          <p:cNvGrpSpPr/>
          <p:nvPr/>
        </p:nvGrpSpPr>
        <p:grpSpPr>
          <a:xfrm>
            <a:off x="8934021" y="2772871"/>
            <a:ext cx="2170386" cy="1997223"/>
            <a:chOff x="9200028" y="3504391"/>
            <a:chExt cx="2170386" cy="1997223"/>
          </a:xfrm>
        </p:grpSpPr>
        <p:pic>
          <p:nvPicPr>
            <p:cNvPr id="17" name="Picture 16">
              <a:extLst>
                <a:ext uri="{FF2B5EF4-FFF2-40B4-BE49-F238E27FC236}">
                  <a16:creationId xmlns:a16="http://schemas.microsoft.com/office/drawing/2014/main" id="{CFAF869A-C09F-4FD7-8436-D45C671D45F0}"/>
                </a:ext>
              </a:extLst>
            </p:cNvPr>
            <p:cNvPicPr>
              <a:picLocks noChangeAspect="1"/>
            </p:cNvPicPr>
            <p:nvPr/>
          </p:nvPicPr>
          <p:blipFill>
            <a:blip r:embed="rId5"/>
            <a:stretch>
              <a:fillRect/>
            </a:stretch>
          </p:blipFill>
          <p:spPr>
            <a:xfrm>
              <a:off x="9577257" y="3504391"/>
              <a:ext cx="1341118" cy="1341118"/>
            </a:xfrm>
            <a:prstGeom prst="rect">
              <a:avLst/>
            </a:prstGeom>
          </p:spPr>
        </p:pic>
        <p:pic>
          <p:nvPicPr>
            <p:cNvPr id="9" name="Picture 8">
              <a:extLst>
                <a:ext uri="{FF2B5EF4-FFF2-40B4-BE49-F238E27FC236}">
                  <a16:creationId xmlns:a16="http://schemas.microsoft.com/office/drawing/2014/main" id="{EAD31633-C3FD-460C-B5F2-AF7B9900DE55}"/>
                </a:ext>
              </a:extLst>
            </p:cNvPr>
            <p:cNvPicPr>
              <a:picLocks noChangeAspect="1"/>
            </p:cNvPicPr>
            <p:nvPr/>
          </p:nvPicPr>
          <p:blipFill>
            <a:blip r:embed="rId6"/>
            <a:stretch>
              <a:fillRect/>
            </a:stretch>
          </p:blipFill>
          <p:spPr>
            <a:xfrm flipV="1">
              <a:off x="9200028" y="4572240"/>
              <a:ext cx="546538" cy="546538"/>
            </a:xfrm>
            <a:prstGeom prst="rect">
              <a:avLst/>
            </a:prstGeom>
          </p:spPr>
        </p:pic>
        <p:sp>
          <p:nvSpPr>
            <p:cNvPr id="25" name="TextBox 24">
              <a:extLst>
                <a:ext uri="{FF2B5EF4-FFF2-40B4-BE49-F238E27FC236}">
                  <a16:creationId xmlns:a16="http://schemas.microsoft.com/office/drawing/2014/main" id="{0BF27AC6-017D-492A-8796-9822341BFF86}"/>
                </a:ext>
              </a:extLst>
            </p:cNvPr>
            <p:cNvSpPr txBox="1"/>
            <p:nvPr/>
          </p:nvSpPr>
          <p:spPr>
            <a:xfrm>
              <a:off x="9473297" y="4886061"/>
              <a:ext cx="1897117"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Virtual Machine</a:t>
              </a:r>
            </a:p>
          </p:txBody>
        </p:sp>
      </p:grpSp>
      <p:sp>
        <p:nvSpPr>
          <p:cNvPr id="3" name="TextBox 2">
            <a:extLst>
              <a:ext uri="{FF2B5EF4-FFF2-40B4-BE49-F238E27FC236}">
                <a16:creationId xmlns:a16="http://schemas.microsoft.com/office/drawing/2014/main" id="{3AD22E8D-398C-466D-B67F-353EB1B96069}"/>
              </a:ext>
            </a:extLst>
          </p:cNvPr>
          <p:cNvSpPr txBox="1"/>
          <p:nvPr/>
        </p:nvSpPr>
        <p:spPr>
          <a:xfrm>
            <a:off x="10173274" y="6382420"/>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904D34F7-8159-4B40-900A-0C3CB4388D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82420"/>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EACB9A3-EF44-4DAF-836A-215950C36140}"/>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13305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2F9-839A-4D42-A9F2-25DC04C5A7E7}"/>
              </a:ext>
            </a:extLst>
          </p:cNvPr>
          <p:cNvSpPr>
            <a:spLocks noGrp="1"/>
          </p:cNvSpPr>
          <p:nvPr>
            <p:ph type="title"/>
          </p:nvPr>
        </p:nvSpPr>
        <p:spPr>
          <a:xfrm>
            <a:off x="2106505" y="410467"/>
            <a:ext cx="9144000" cy="553998"/>
          </a:xfrm>
        </p:spPr>
        <p:txBody>
          <a:bodyPr/>
          <a:lstStyle/>
          <a:p>
            <a:r>
              <a:rPr lang="en-US" dirty="0"/>
              <a:t>Process – With Dedicated VM Agent</a:t>
            </a:r>
            <a:endParaRPr lang="fr-CA" dirty="0"/>
          </a:p>
        </p:txBody>
      </p:sp>
      <p:cxnSp>
        <p:nvCxnSpPr>
          <p:cNvPr id="4" name="Straight Arrow Connector 3">
            <a:extLst>
              <a:ext uri="{FF2B5EF4-FFF2-40B4-BE49-F238E27FC236}">
                <a16:creationId xmlns:a16="http://schemas.microsoft.com/office/drawing/2014/main" id="{C10D43D2-E50D-4F5B-9CD8-7BC213B7AE82}"/>
              </a:ext>
            </a:extLst>
          </p:cNvPr>
          <p:cNvCxnSpPr>
            <a:cxnSpLocks/>
          </p:cNvCxnSpPr>
          <p:nvPr/>
        </p:nvCxnSpPr>
        <p:spPr>
          <a:xfrm flipV="1">
            <a:off x="2152180"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E6D85E7-EAC6-4EFF-B40D-8C130AB970A9}"/>
              </a:ext>
            </a:extLst>
          </p:cNvPr>
          <p:cNvSpPr txBox="1"/>
          <p:nvPr/>
        </p:nvSpPr>
        <p:spPr>
          <a:xfrm>
            <a:off x="2359591" y="3789252"/>
            <a:ext cx="2251187" cy="369332"/>
          </a:xfrm>
          <a:prstGeom prst="rect">
            <a:avLst/>
          </a:prstGeom>
          <a:noFill/>
        </p:spPr>
        <p:txBody>
          <a:bodyPr wrap="square" rtlCol="0">
            <a:spAutoFit/>
          </a:bodyPr>
          <a:lstStyle/>
          <a:p>
            <a:r>
              <a:rPr lang="en-US" dirty="0"/>
              <a:t>Commits Changes</a:t>
            </a:r>
            <a:endParaRPr lang="fr-CA" dirty="0"/>
          </a:p>
        </p:txBody>
      </p:sp>
      <p:grpSp>
        <p:nvGrpSpPr>
          <p:cNvPr id="6" name="Group 5">
            <a:extLst>
              <a:ext uri="{FF2B5EF4-FFF2-40B4-BE49-F238E27FC236}">
                <a16:creationId xmlns:a16="http://schemas.microsoft.com/office/drawing/2014/main" id="{554987E9-0323-43BF-8AD2-A25D12B53F58}"/>
              </a:ext>
            </a:extLst>
          </p:cNvPr>
          <p:cNvGrpSpPr/>
          <p:nvPr/>
        </p:nvGrpSpPr>
        <p:grpSpPr>
          <a:xfrm>
            <a:off x="1187292" y="1785886"/>
            <a:ext cx="1929777" cy="1801954"/>
            <a:chOff x="3341988" y="1929776"/>
            <a:chExt cx="1929777" cy="1801954"/>
          </a:xfrm>
        </p:grpSpPr>
        <p:pic>
          <p:nvPicPr>
            <p:cNvPr id="7" name="Picture 2" descr="See the source image">
              <a:extLst>
                <a:ext uri="{FF2B5EF4-FFF2-40B4-BE49-F238E27FC236}">
                  <a16:creationId xmlns:a16="http://schemas.microsoft.com/office/drawing/2014/main" id="{CF323764-6E2C-42F2-A29D-39249EFC2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BEF6B3-B578-4304-8684-D8D1FDEDAC61}"/>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9" name="Scroll: Vertical 8">
            <a:extLst>
              <a:ext uri="{FF2B5EF4-FFF2-40B4-BE49-F238E27FC236}">
                <a16:creationId xmlns:a16="http://schemas.microsoft.com/office/drawing/2014/main" id="{D56005AD-AF0B-48AC-B051-F0124F1988FE}"/>
              </a:ext>
            </a:extLst>
          </p:cNvPr>
          <p:cNvSpPr/>
          <p:nvPr/>
        </p:nvSpPr>
        <p:spPr>
          <a:xfrm>
            <a:off x="1187292"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 name="Picture 2" descr="See the source image">
            <a:extLst>
              <a:ext uri="{FF2B5EF4-FFF2-40B4-BE49-F238E27FC236}">
                <a16:creationId xmlns:a16="http://schemas.microsoft.com/office/drawing/2014/main" id="{07A3E783-D73B-4D3D-9E17-741AC3298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838" y="2025288"/>
            <a:ext cx="835879" cy="8358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BA51D0-DCAB-464E-B485-3AF0B7FAA3F8}"/>
              </a:ext>
            </a:extLst>
          </p:cNvPr>
          <p:cNvSpPr txBox="1"/>
          <p:nvPr/>
        </p:nvSpPr>
        <p:spPr>
          <a:xfrm>
            <a:off x="2909335" y="1976284"/>
            <a:ext cx="1163471" cy="369332"/>
          </a:xfrm>
          <a:prstGeom prst="rect">
            <a:avLst/>
          </a:prstGeom>
          <a:noFill/>
        </p:spPr>
        <p:txBody>
          <a:bodyPr wrap="square" rtlCol="0">
            <a:spAutoFit/>
          </a:bodyPr>
          <a:lstStyle/>
          <a:p>
            <a:r>
              <a:rPr lang="en-US" dirty="0"/>
              <a:t>Triggers</a:t>
            </a:r>
            <a:endParaRPr lang="fr-CA" dirty="0"/>
          </a:p>
        </p:txBody>
      </p:sp>
      <p:cxnSp>
        <p:nvCxnSpPr>
          <p:cNvPr id="12" name="Straight Arrow Connector 11">
            <a:extLst>
              <a:ext uri="{FF2B5EF4-FFF2-40B4-BE49-F238E27FC236}">
                <a16:creationId xmlns:a16="http://schemas.microsoft.com/office/drawing/2014/main" id="{F1753277-BAE4-43C7-A284-6DDAC5CE90B1}"/>
              </a:ext>
            </a:extLst>
          </p:cNvPr>
          <p:cNvCxnSpPr>
            <a:cxnSpLocks/>
            <a:stCxn id="7" idx="3"/>
            <a:endCxn id="10" idx="1"/>
          </p:cNvCxnSpPr>
          <p:nvPr/>
        </p:nvCxnSpPr>
        <p:spPr>
          <a:xfrm>
            <a:off x="2809523" y="2443228"/>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ee the source image">
            <a:extLst>
              <a:ext uri="{FF2B5EF4-FFF2-40B4-BE49-F238E27FC236}">
                <a16:creationId xmlns:a16="http://schemas.microsoft.com/office/drawing/2014/main" id="{E0B0C069-84E9-4B72-87C0-8DD3C1470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374" y="2025288"/>
            <a:ext cx="1592152" cy="835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1797BA0-5741-417B-A91A-9A97C02821DD}"/>
              </a:ext>
            </a:extLst>
          </p:cNvPr>
          <p:cNvSpPr txBox="1"/>
          <p:nvPr/>
        </p:nvSpPr>
        <p:spPr>
          <a:xfrm>
            <a:off x="5442125" y="1980801"/>
            <a:ext cx="1163471" cy="369332"/>
          </a:xfrm>
          <a:prstGeom prst="rect">
            <a:avLst/>
          </a:prstGeom>
          <a:noFill/>
        </p:spPr>
        <p:txBody>
          <a:bodyPr wrap="square" rtlCol="0">
            <a:spAutoFit/>
          </a:bodyPr>
          <a:lstStyle/>
          <a:p>
            <a:r>
              <a:rPr lang="en-US" dirty="0"/>
              <a:t>Uploads</a:t>
            </a:r>
            <a:endParaRPr lang="fr-CA" dirty="0"/>
          </a:p>
        </p:txBody>
      </p:sp>
      <p:cxnSp>
        <p:nvCxnSpPr>
          <p:cNvPr id="17" name="Straight Arrow Connector 16">
            <a:extLst>
              <a:ext uri="{FF2B5EF4-FFF2-40B4-BE49-F238E27FC236}">
                <a16:creationId xmlns:a16="http://schemas.microsoft.com/office/drawing/2014/main" id="{010E7E0B-1A9A-449B-A62F-D4E608DF2433}"/>
              </a:ext>
            </a:extLst>
          </p:cNvPr>
          <p:cNvCxnSpPr>
            <a:cxnSpLocks/>
          </p:cNvCxnSpPr>
          <p:nvPr/>
        </p:nvCxnSpPr>
        <p:spPr>
          <a:xfrm>
            <a:off x="5342313" y="2447745"/>
            <a:ext cx="13833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Arrow: Curved Down 14">
            <a:extLst>
              <a:ext uri="{FF2B5EF4-FFF2-40B4-BE49-F238E27FC236}">
                <a16:creationId xmlns:a16="http://schemas.microsoft.com/office/drawing/2014/main" id="{5CF2D9AC-1A33-4568-BD6E-6D6546C294E3}"/>
              </a:ext>
            </a:extLst>
          </p:cNvPr>
          <p:cNvSpPr/>
          <p:nvPr/>
        </p:nvSpPr>
        <p:spPr>
          <a:xfrm rot="4242931">
            <a:off x="7681108" y="1909133"/>
            <a:ext cx="471949" cy="3693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18" name="TextBox 17">
            <a:extLst>
              <a:ext uri="{FF2B5EF4-FFF2-40B4-BE49-F238E27FC236}">
                <a16:creationId xmlns:a16="http://schemas.microsoft.com/office/drawing/2014/main" id="{BB89DE18-7E5B-452B-A0F9-64CDFC02959D}"/>
              </a:ext>
            </a:extLst>
          </p:cNvPr>
          <p:cNvSpPr txBox="1"/>
          <p:nvPr/>
        </p:nvSpPr>
        <p:spPr>
          <a:xfrm>
            <a:off x="8115831" y="1840622"/>
            <a:ext cx="2081804" cy="369332"/>
          </a:xfrm>
          <a:prstGeom prst="rect">
            <a:avLst/>
          </a:prstGeom>
          <a:noFill/>
        </p:spPr>
        <p:txBody>
          <a:bodyPr wrap="square" rtlCol="0">
            <a:spAutoFit/>
          </a:bodyPr>
          <a:lstStyle/>
          <a:p>
            <a:r>
              <a:rPr lang="en-US" dirty="0"/>
              <a:t>Compiles</a:t>
            </a:r>
            <a:endParaRPr lang="fr-CA" dirty="0"/>
          </a:p>
        </p:txBody>
      </p:sp>
      <p:sp>
        <p:nvSpPr>
          <p:cNvPr id="20" name="TextBox 19">
            <a:extLst>
              <a:ext uri="{FF2B5EF4-FFF2-40B4-BE49-F238E27FC236}">
                <a16:creationId xmlns:a16="http://schemas.microsoft.com/office/drawing/2014/main" id="{D4FE42FB-607A-4C26-9E96-38FC4AC53DE9}"/>
              </a:ext>
            </a:extLst>
          </p:cNvPr>
          <p:cNvSpPr txBox="1"/>
          <p:nvPr/>
        </p:nvSpPr>
        <p:spPr>
          <a:xfrm>
            <a:off x="6484713" y="5238266"/>
            <a:ext cx="1621237" cy="646331"/>
          </a:xfrm>
          <a:prstGeom prst="rect">
            <a:avLst/>
          </a:prstGeom>
          <a:noFill/>
        </p:spPr>
        <p:txBody>
          <a:bodyPr wrap="square" rtlCol="0">
            <a:spAutoFit/>
          </a:bodyPr>
          <a:lstStyle/>
          <a:p>
            <a:pPr algn="ctr"/>
            <a:r>
              <a:rPr lang="en-US" dirty="0"/>
              <a:t>Virtual Machine Agent</a:t>
            </a:r>
            <a:endParaRPr lang="fr-CA" dirty="0"/>
          </a:p>
        </p:txBody>
      </p:sp>
      <p:pic>
        <p:nvPicPr>
          <p:cNvPr id="21" name="Picture 2" descr="See the source image">
            <a:extLst>
              <a:ext uri="{FF2B5EF4-FFF2-40B4-BE49-F238E27FC236}">
                <a16:creationId xmlns:a16="http://schemas.microsoft.com/office/drawing/2014/main" id="{A277D107-A58B-429B-A827-7293AE099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917" y="4082354"/>
            <a:ext cx="1155912" cy="1155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ee the source image">
            <a:extLst>
              <a:ext uri="{FF2B5EF4-FFF2-40B4-BE49-F238E27FC236}">
                <a16:creationId xmlns:a16="http://schemas.microsoft.com/office/drawing/2014/main" id="{DC3F5D40-A06B-4837-B39D-13188EC6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829" y="5000474"/>
            <a:ext cx="522039" cy="52203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31907-3178-4EBC-890F-54E22D299FB0}"/>
              </a:ext>
            </a:extLst>
          </p:cNvPr>
          <p:cNvCxnSpPr>
            <a:cxnSpLocks/>
          </p:cNvCxnSpPr>
          <p:nvPr/>
        </p:nvCxnSpPr>
        <p:spPr>
          <a:xfrm>
            <a:off x="7394143" y="2941509"/>
            <a:ext cx="0" cy="1055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A9F352-B056-4A4E-B93C-3B753E340B0B}"/>
              </a:ext>
            </a:extLst>
          </p:cNvPr>
          <p:cNvSpPr txBox="1"/>
          <p:nvPr/>
        </p:nvSpPr>
        <p:spPr>
          <a:xfrm>
            <a:off x="7394143" y="3213837"/>
            <a:ext cx="2081804" cy="369332"/>
          </a:xfrm>
          <a:prstGeom prst="rect">
            <a:avLst/>
          </a:prstGeom>
          <a:noFill/>
        </p:spPr>
        <p:txBody>
          <a:bodyPr wrap="square" rtlCol="0">
            <a:spAutoFit/>
          </a:bodyPr>
          <a:lstStyle/>
          <a:p>
            <a:r>
              <a:rPr lang="en-US" dirty="0"/>
              <a:t>Assigns</a:t>
            </a:r>
            <a:endParaRPr lang="fr-CA" dirty="0"/>
          </a:p>
        </p:txBody>
      </p:sp>
      <p:pic>
        <p:nvPicPr>
          <p:cNvPr id="29" name="Picture 4" descr="See the source image">
            <a:extLst>
              <a:ext uri="{FF2B5EF4-FFF2-40B4-BE49-F238E27FC236}">
                <a16:creationId xmlns:a16="http://schemas.microsoft.com/office/drawing/2014/main" id="{402E5A5F-909F-4F20-AD26-DC8CA1158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4944" y="4082354"/>
            <a:ext cx="1158085" cy="11580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7E2AA8E-B198-4947-8997-5EA6EC5F28D4}"/>
              </a:ext>
            </a:extLst>
          </p:cNvPr>
          <p:cNvSpPr txBox="1"/>
          <p:nvPr/>
        </p:nvSpPr>
        <p:spPr>
          <a:xfrm>
            <a:off x="9776906" y="5455285"/>
            <a:ext cx="1621237" cy="646331"/>
          </a:xfrm>
          <a:prstGeom prst="rect">
            <a:avLst/>
          </a:prstGeom>
          <a:noFill/>
        </p:spPr>
        <p:txBody>
          <a:bodyPr wrap="square" rtlCol="0">
            <a:spAutoFit/>
          </a:bodyPr>
          <a:lstStyle/>
          <a:p>
            <a:pPr algn="ctr"/>
            <a:r>
              <a:rPr lang="en-US" dirty="0"/>
              <a:t>Office 365 Tenant</a:t>
            </a:r>
            <a:endParaRPr lang="fr-CA" dirty="0"/>
          </a:p>
        </p:txBody>
      </p:sp>
      <p:cxnSp>
        <p:nvCxnSpPr>
          <p:cNvPr id="31" name="Straight Arrow Connector 30">
            <a:extLst>
              <a:ext uri="{FF2B5EF4-FFF2-40B4-BE49-F238E27FC236}">
                <a16:creationId xmlns:a16="http://schemas.microsoft.com/office/drawing/2014/main" id="{0DBA9EC9-47ED-42F6-8C20-28489C55D1C6}"/>
              </a:ext>
            </a:extLst>
          </p:cNvPr>
          <p:cNvCxnSpPr>
            <a:cxnSpLocks/>
            <a:endCxn id="29" idx="1"/>
          </p:cNvCxnSpPr>
          <p:nvPr/>
        </p:nvCxnSpPr>
        <p:spPr>
          <a:xfrm>
            <a:off x="8093526" y="4661397"/>
            <a:ext cx="19614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FE8552-CA87-4F27-8573-D44330FE436B}"/>
              </a:ext>
            </a:extLst>
          </p:cNvPr>
          <p:cNvSpPr txBox="1"/>
          <p:nvPr/>
        </p:nvSpPr>
        <p:spPr>
          <a:xfrm>
            <a:off x="8552182" y="4191682"/>
            <a:ext cx="2081804" cy="369332"/>
          </a:xfrm>
          <a:prstGeom prst="rect">
            <a:avLst/>
          </a:prstGeom>
          <a:noFill/>
        </p:spPr>
        <p:txBody>
          <a:bodyPr wrap="square" rtlCol="0">
            <a:spAutoFit/>
          </a:bodyPr>
          <a:lstStyle/>
          <a:p>
            <a:r>
              <a:rPr lang="en-US" dirty="0"/>
              <a:t>Deploys</a:t>
            </a:r>
            <a:endParaRPr lang="fr-CA" dirty="0"/>
          </a:p>
        </p:txBody>
      </p:sp>
      <p:sp>
        <p:nvSpPr>
          <p:cNvPr id="3" name="TextBox 2">
            <a:extLst>
              <a:ext uri="{FF2B5EF4-FFF2-40B4-BE49-F238E27FC236}">
                <a16:creationId xmlns:a16="http://schemas.microsoft.com/office/drawing/2014/main" id="{BAD90591-8D80-4BD0-A8B0-B28C02FAE942}"/>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13" name="Picture 12" descr="See the source image">
            <a:extLst>
              <a:ext uri="{FF2B5EF4-FFF2-40B4-BE49-F238E27FC236}">
                <a16:creationId xmlns:a16="http://schemas.microsoft.com/office/drawing/2014/main" id="{D52A18DD-C9DB-498C-98ED-8AE1EC99D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B537D10-11E0-4559-97DD-83E173C1C2D4}"/>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635264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heel(1)">
                                      <p:cBhvr>
                                        <p:cTn id="54" dur="2000"/>
                                        <p:tgtEl>
                                          <p:spTgt spid="22"/>
                                        </p:tgtEl>
                                      </p:cBhvr>
                                    </p:animEffect>
                                  </p:childTnLst>
                                </p:cTn>
                              </p:par>
                            </p:childTnLst>
                          </p:cTn>
                        </p:par>
                        <p:par>
                          <p:cTn id="55" fill="hold">
                            <p:stCondLst>
                              <p:cond delay="2000"/>
                            </p:stCondLst>
                            <p:childTnLst>
                              <p:par>
                                <p:cTn id="56" presetID="22" presetClass="entr" presetSubtype="8" fill="hold" nodeType="afterEffect">
                                  <p:stCondLst>
                                    <p:cond delay="25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2750"/>
                            </p:stCondLst>
                            <p:childTnLst>
                              <p:par>
                                <p:cTn id="60" presetID="1"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p:bldP spid="15" grpId="0" animBg="1"/>
      <p:bldP spid="18" grpId="0"/>
      <p:bldP spid="20" grpId="0"/>
      <p:bldP spid="28" grpId="0"/>
      <p:bldP spid="30"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21788" y="458120"/>
            <a:ext cx="9144000" cy="553998"/>
          </a:xfrm>
        </p:spPr>
        <p:txBody>
          <a:bodyPr vert="horz" lIns="91440" tIns="45720" rIns="91440" bIns="45720" rtlCol="0" anchor="ctr">
            <a:normAutofit fontScale="90000"/>
          </a:bodyPr>
          <a:lstStyle/>
          <a:p>
            <a:pPr defTabSz="914400">
              <a:lnSpc>
                <a:spcPct val="90000"/>
              </a:lnSpc>
            </a:pPr>
            <a:r>
              <a:rPr lang="en-US" kern="1200" dirty="0">
                <a:solidFill>
                  <a:schemeClr val="tx1"/>
                </a:solidFill>
                <a:ea typeface="+mj-ea"/>
                <a:cs typeface="+mj-cs"/>
              </a:rPr>
              <a:t>Azure Automation</a:t>
            </a:r>
          </a:p>
        </p:txBody>
      </p:sp>
      <p:sp>
        <p:nvSpPr>
          <p:cNvPr id="4" name="TextBox 3">
            <a:extLst>
              <a:ext uri="{FF2B5EF4-FFF2-40B4-BE49-F238E27FC236}">
                <a16:creationId xmlns:a16="http://schemas.microsoft.com/office/drawing/2014/main" id="{366CBD26-1CC8-4143-A106-6DCCB98EA25A}"/>
              </a:ext>
            </a:extLst>
          </p:cNvPr>
          <p:cNvSpPr txBox="1"/>
          <p:nvPr/>
        </p:nvSpPr>
        <p:spPr>
          <a:xfrm>
            <a:off x="1500292" y="-25740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Centrally manage configuration for all your tenants;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Get rich insights into potential configuration drifts;</a:t>
            </a:r>
          </a:p>
        </p:txBody>
      </p:sp>
      <p:pic>
        <p:nvPicPr>
          <p:cNvPr id="3" name="Picture 2">
            <a:extLst>
              <a:ext uri="{FF2B5EF4-FFF2-40B4-BE49-F238E27FC236}">
                <a16:creationId xmlns:a16="http://schemas.microsoft.com/office/drawing/2014/main" id="{3BC36DE2-6965-4D00-AD4E-8DD52D53E147}"/>
              </a:ext>
            </a:extLst>
          </p:cNvPr>
          <p:cNvPicPr>
            <a:picLocks noChangeAspect="1"/>
          </p:cNvPicPr>
          <p:nvPr/>
        </p:nvPicPr>
        <p:blipFill>
          <a:blip r:embed="rId3"/>
          <a:stretch>
            <a:fillRect/>
          </a:stretch>
        </p:blipFill>
        <p:spPr>
          <a:xfrm>
            <a:off x="614046" y="3341344"/>
            <a:ext cx="3162323" cy="1362085"/>
          </a:xfrm>
          <a:prstGeom prst="rect">
            <a:avLst/>
          </a:prstGeom>
        </p:spPr>
      </p:pic>
      <p:pic>
        <p:nvPicPr>
          <p:cNvPr id="6" name="Picture 5">
            <a:extLst>
              <a:ext uri="{FF2B5EF4-FFF2-40B4-BE49-F238E27FC236}">
                <a16:creationId xmlns:a16="http://schemas.microsoft.com/office/drawing/2014/main" id="{F9417BEE-F49D-4122-B7A3-790443C539FC}"/>
              </a:ext>
            </a:extLst>
          </p:cNvPr>
          <p:cNvPicPr>
            <a:picLocks noChangeAspect="1"/>
          </p:cNvPicPr>
          <p:nvPr/>
        </p:nvPicPr>
        <p:blipFill>
          <a:blip r:embed="rId4"/>
          <a:stretch>
            <a:fillRect/>
          </a:stretch>
        </p:blipFill>
        <p:spPr>
          <a:xfrm>
            <a:off x="672789" y="4836997"/>
            <a:ext cx="2390792" cy="1285884"/>
          </a:xfrm>
          <a:prstGeom prst="rect">
            <a:avLst/>
          </a:prstGeom>
        </p:spPr>
      </p:pic>
      <p:pic>
        <p:nvPicPr>
          <p:cNvPr id="7" name="Picture 6">
            <a:extLst>
              <a:ext uri="{FF2B5EF4-FFF2-40B4-BE49-F238E27FC236}">
                <a16:creationId xmlns:a16="http://schemas.microsoft.com/office/drawing/2014/main" id="{4B2DD0AD-2A82-4D10-9B53-707F3940B431}"/>
              </a:ext>
            </a:extLst>
          </p:cNvPr>
          <p:cNvPicPr>
            <a:picLocks noChangeAspect="1"/>
          </p:cNvPicPr>
          <p:nvPr/>
        </p:nvPicPr>
        <p:blipFill>
          <a:blip r:embed="rId5"/>
          <a:stretch>
            <a:fillRect/>
          </a:stretch>
        </p:blipFill>
        <p:spPr>
          <a:xfrm>
            <a:off x="4726316" y="4081712"/>
            <a:ext cx="2524143" cy="1552586"/>
          </a:xfrm>
          <a:prstGeom prst="rect">
            <a:avLst/>
          </a:prstGeom>
        </p:spPr>
      </p:pic>
      <p:sp>
        <p:nvSpPr>
          <p:cNvPr id="8" name="Arrow: Right 7">
            <a:extLst>
              <a:ext uri="{FF2B5EF4-FFF2-40B4-BE49-F238E27FC236}">
                <a16:creationId xmlns:a16="http://schemas.microsoft.com/office/drawing/2014/main" id="{C09E4FAC-42F6-4C66-9892-B8849A6ECA1C}"/>
              </a:ext>
            </a:extLst>
          </p:cNvPr>
          <p:cNvSpPr/>
          <p:nvPr/>
        </p:nvSpPr>
        <p:spPr>
          <a:xfrm rot="20971548">
            <a:off x="3063581" y="5034899"/>
            <a:ext cx="1659198" cy="19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9" name="Picture 8">
            <a:extLst>
              <a:ext uri="{FF2B5EF4-FFF2-40B4-BE49-F238E27FC236}">
                <a16:creationId xmlns:a16="http://schemas.microsoft.com/office/drawing/2014/main" id="{A05EE41D-F682-4CEC-A52D-777C25B102E6}"/>
              </a:ext>
            </a:extLst>
          </p:cNvPr>
          <p:cNvPicPr>
            <a:picLocks noChangeAspect="1"/>
          </p:cNvPicPr>
          <p:nvPr/>
        </p:nvPicPr>
        <p:blipFill>
          <a:blip r:embed="rId6"/>
          <a:stretch>
            <a:fillRect/>
          </a:stretch>
        </p:blipFill>
        <p:spPr>
          <a:xfrm>
            <a:off x="7518635" y="3381673"/>
            <a:ext cx="4185836" cy="1476332"/>
          </a:xfrm>
          <a:prstGeom prst="rect">
            <a:avLst/>
          </a:prstGeom>
        </p:spPr>
      </p:pic>
      <p:sp>
        <p:nvSpPr>
          <p:cNvPr id="11" name="Arrow: Right 10">
            <a:extLst>
              <a:ext uri="{FF2B5EF4-FFF2-40B4-BE49-F238E27FC236}">
                <a16:creationId xmlns:a16="http://schemas.microsoft.com/office/drawing/2014/main" id="{90E33B7E-B141-4FC3-B08F-69F2578837EE}"/>
              </a:ext>
            </a:extLst>
          </p:cNvPr>
          <p:cNvSpPr/>
          <p:nvPr/>
        </p:nvSpPr>
        <p:spPr>
          <a:xfrm rot="19454506">
            <a:off x="7157965" y="5087406"/>
            <a:ext cx="1231931" cy="204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extBox 1">
            <a:extLst>
              <a:ext uri="{FF2B5EF4-FFF2-40B4-BE49-F238E27FC236}">
                <a16:creationId xmlns:a16="http://schemas.microsoft.com/office/drawing/2014/main" id="{E4F9A6A4-9535-468A-A702-B07435DB04D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A83A5438-7F49-48BF-A2D3-0AB22052C8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2754248-85D5-40E5-9ED1-8B97F37E3618}"/>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41570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4376" y="3335831"/>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Azure </a:t>
            </a:r>
            <a:r>
              <a:rPr lang="en-US" sz="6600" kern="1200" dirty="0" err="1">
                <a:solidFill>
                  <a:schemeClr val="tx1"/>
                </a:solidFill>
                <a:latin typeface="+mj-lt"/>
                <a:ea typeface="+mj-ea"/>
                <a:cs typeface="+mj-cs"/>
              </a:rPr>
              <a:t>DevOPS</a:t>
            </a:r>
            <a:endParaRPr lang="en-US" sz="66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pic>
        <p:nvPicPr>
          <p:cNvPr id="6146" name="Picture 2" descr="See the source image">
            <a:extLst>
              <a:ext uri="{FF2B5EF4-FFF2-40B4-BE49-F238E27FC236}">
                <a16:creationId xmlns:a16="http://schemas.microsoft.com/office/drawing/2014/main" id="{FD36AFB7-EF41-4543-9D8D-039715D45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850" y="2272751"/>
            <a:ext cx="2043113" cy="204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0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a:solidFill>
                  <a:schemeClr val="tx1"/>
                </a:solidFill>
                <a:latin typeface="+mj-lt"/>
                <a:ea typeface="+mj-ea"/>
                <a:cs typeface="+mj-cs"/>
              </a:rPr>
              <a:t>Azure DevOPS</a:t>
            </a:r>
          </a:p>
        </p:txBody>
      </p:sp>
      <p:pic>
        <p:nvPicPr>
          <p:cNvPr id="2" name="Picture 1">
            <a:extLst>
              <a:ext uri="{FF2B5EF4-FFF2-40B4-BE49-F238E27FC236}">
                <a16:creationId xmlns:a16="http://schemas.microsoft.com/office/drawing/2014/main" id="{1FA9C9F8-36A6-4FE8-B0B9-6F4B9C97BDD5}"/>
              </a:ext>
            </a:extLst>
          </p:cNvPr>
          <p:cNvPicPr>
            <a:picLocks noChangeAspect="1"/>
          </p:cNvPicPr>
          <p:nvPr/>
        </p:nvPicPr>
        <p:blipFill>
          <a:blip r:embed="rId3"/>
          <a:stretch>
            <a:fillRect/>
          </a:stretch>
        </p:blipFill>
        <p:spPr>
          <a:xfrm>
            <a:off x="7871354" y="2854363"/>
            <a:ext cx="3577328" cy="3189954"/>
          </a:xfrm>
          <a:prstGeom prst="rect">
            <a:avLst/>
          </a:prstGeom>
        </p:spPr>
      </p:pic>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5"/>
          <a:stretch>
            <a:fillRect/>
          </a:stretch>
        </p:blipFill>
        <p:spPr>
          <a:xfrm>
            <a:off x="-18380" y="-4594"/>
            <a:ext cx="119429" cy="6858000"/>
          </a:xfrm>
          <a:prstGeom prst="rect">
            <a:avLst/>
          </a:prstGeom>
        </p:spPr>
      </p:pic>
      <p:sp>
        <p:nvSpPr>
          <p:cNvPr id="4" name="TextBox 3">
            <a:extLst>
              <a:ext uri="{FF2B5EF4-FFF2-40B4-BE49-F238E27FC236}">
                <a16:creationId xmlns:a16="http://schemas.microsoft.com/office/drawing/2014/main" id="{366CBD26-1CC8-4143-A106-6DCCB98EA25A}"/>
              </a:ext>
            </a:extLst>
          </p:cNvPr>
          <p:cNvSpPr txBox="1"/>
          <p:nvPr/>
        </p:nvSpPr>
        <p:spPr>
          <a:xfrm>
            <a:off x="643606" y="813683"/>
            <a:ext cx="11031682" cy="5230634"/>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2400" dirty="0">
                <a:solidFill>
                  <a:srgbClr val="000000"/>
                </a:solidFill>
              </a:rPr>
              <a:t>Manage your Office 365 configuration as code;</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Automate deployments upon configuration changes;</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DevOPS at its best!</a:t>
            </a:r>
          </a:p>
          <a:p>
            <a:pPr marL="342900" indent="-228600" defTabSz="914400">
              <a:lnSpc>
                <a:spcPct val="90000"/>
              </a:lnSpc>
              <a:spcAft>
                <a:spcPts val="600"/>
              </a:spcAft>
              <a:buFont typeface="Arial" panose="020B0604020202020204" pitchFamily="34" charset="0"/>
              <a:buChar char="•"/>
            </a:pPr>
            <a:endParaRPr lang="en-US" sz="2400" dirty="0">
              <a:solidFill>
                <a:srgbClr val="000000"/>
              </a:solidFill>
            </a:endParaRPr>
          </a:p>
          <a:p>
            <a:pPr marL="342900" indent="-228600" defTabSz="914400">
              <a:lnSpc>
                <a:spcPct val="90000"/>
              </a:lnSpc>
              <a:spcAft>
                <a:spcPts val="600"/>
              </a:spcAft>
              <a:buFont typeface="Arial" panose="020B0604020202020204" pitchFamily="34" charset="0"/>
              <a:buChar char="•"/>
            </a:pPr>
            <a:r>
              <a:rPr lang="en-US" sz="2400" dirty="0">
                <a:solidFill>
                  <a:srgbClr val="000000"/>
                </a:solidFill>
              </a:rPr>
              <a:t>Challenge is to convince IT Pros to use it.</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5566" y="397418"/>
            <a:ext cx="9144000" cy="553998"/>
          </a:xfrm>
        </p:spPr>
        <p:txBody>
          <a:bodyPr/>
          <a:lstStyle/>
          <a:p>
            <a:r>
              <a:rPr lang="en-US" dirty="0">
                <a:solidFill>
                  <a:schemeClr val="tx1"/>
                </a:solidFill>
              </a:rPr>
              <a:t>“Agentless Process” with Pipelines</a:t>
            </a:r>
            <a:endParaRPr lang="en-US" b="1" dirty="0">
              <a:solidFill>
                <a:schemeClr val="tx1"/>
              </a:solidFill>
            </a:endParaRPr>
          </a:p>
        </p:txBody>
      </p:sp>
      <p:grpSp>
        <p:nvGrpSpPr>
          <p:cNvPr id="5" name="Group 4">
            <a:extLst>
              <a:ext uri="{FF2B5EF4-FFF2-40B4-BE49-F238E27FC236}">
                <a16:creationId xmlns:a16="http://schemas.microsoft.com/office/drawing/2014/main" id="{27AF59A6-EB59-4CFF-9DFE-CC791CB71E48}"/>
              </a:ext>
            </a:extLst>
          </p:cNvPr>
          <p:cNvGrpSpPr/>
          <p:nvPr/>
        </p:nvGrpSpPr>
        <p:grpSpPr>
          <a:xfrm>
            <a:off x="677696" y="1785886"/>
            <a:ext cx="1929777" cy="1801954"/>
            <a:chOff x="3341988" y="1929776"/>
            <a:chExt cx="1929777" cy="1801954"/>
          </a:xfrm>
        </p:grpSpPr>
        <p:pic>
          <p:nvPicPr>
            <p:cNvPr id="1026" name="Picture 2" descr="See the source image">
              <a:extLst>
                <a:ext uri="{FF2B5EF4-FFF2-40B4-BE49-F238E27FC236}">
                  <a16:creationId xmlns:a16="http://schemas.microsoft.com/office/drawing/2014/main" id="{464DBEF4-CB7D-4AC7-8D8F-0E69C01E4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535" y="1929776"/>
              <a:ext cx="1314684" cy="1314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EF0ACB-DCB1-4042-8715-E3381C4E257F}"/>
                </a:ext>
              </a:extLst>
            </p:cNvPr>
            <p:cNvSpPr txBox="1"/>
            <p:nvPr/>
          </p:nvSpPr>
          <p:spPr>
            <a:xfrm>
              <a:off x="3341988" y="3085399"/>
              <a:ext cx="1929777" cy="646331"/>
            </a:xfrm>
            <a:prstGeom prst="rect">
              <a:avLst/>
            </a:prstGeom>
            <a:noFill/>
          </p:spPr>
          <p:txBody>
            <a:bodyPr wrap="square" rtlCol="0">
              <a:spAutoFit/>
            </a:bodyPr>
            <a:lstStyle/>
            <a:p>
              <a:pPr algn="ctr"/>
              <a:r>
                <a:rPr lang="en-US" dirty="0"/>
                <a:t>Azure </a:t>
              </a:r>
              <a:r>
                <a:rPr lang="en-US" dirty="0" err="1"/>
                <a:t>DevOPS</a:t>
              </a:r>
              <a:r>
                <a:rPr lang="en-US" dirty="0"/>
                <a:t> Repo</a:t>
              </a:r>
              <a:endParaRPr lang="fr-CA" dirty="0"/>
            </a:p>
          </p:txBody>
        </p:sp>
      </p:grpSp>
      <p:sp>
        <p:nvSpPr>
          <p:cNvPr id="6" name="Scroll: Vertical 5">
            <a:extLst>
              <a:ext uri="{FF2B5EF4-FFF2-40B4-BE49-F238E27FC236}">
                <a16:creationId xmlns:a16="http://schemas.microsoft.com/office/drawing/2014/main" id="{51FF18F3-680F-40DC-8CEC-BA0D4B57DE57}"/>
              </a:ext>
            </a:extLst>
          </p:cNvPr>
          <p:cNvSpPr/>
          <p:nvPr/>
        </p:nvSpPr>
        <p:spPr>
          <a:xfrm>
            <a:off x="677696" y="4511659"/>
            <a:ext cx="1722043" cy="174060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Config</a:t>
            </a:r>
            <a:endParaRPr lang="fr-CA" dirty="0"/>
          </a:p>
        </p:txBody>
      </p:sp>
      <p:pic>
        <p:nvPicPr>
          <p:cNvPr id="1028" name="Picture 4" descr="See the source image">
            <a:extLst>
              <a:ext uri="{FF2B5EF4-FFF2-40B4-BE49-F238E27FC236}">
                <a16:creationId xmlns:a16="http://schemas.microsoft.com/office/drawing/2014/main" id="{8D8DA778-D04E-43C1-ADCB-9066D434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613" y="2088247"/>
            <a:ext cx="1001738" cy="963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F1F3227-AC32-4741-9F84-05893FD48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2050" y="5108717"/>
            <a:ext cx="1033486" cy="963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90700A-627D-4378-BE94-B068722B5C6B}"/>
              </a:ext>
            </a:extLst>
          </p:cNvPr>
          <p:cNvSpPr txBox="1"/>
          <p:nvPr/>
        </p:nvSpPr>
        <p:spPr>
          <a:xfrm>
            <a:off x="2476309" y="5164853"/>
            <a:ext cx="2251187" cy="369332"/>
          </a:xfrm>
          <a:prstGeom prst="rect">
            <a:avLst/>
          </a:prstGeom>
          <a:noFill/>
        </p:spPr>
        <p:txBody>
          <a:bodyPr wrap="square" rtlCol="0">
            <a:spAutoFit/>
          </a:bodyPr>
          <a:lstStyle/>
          <a:p>
            <a:r>
              <a:rPr lang="en-US" dirty="0"/>
              <a:t>Add/Modify/Delete</a:t>
            </a:r>
            <a:endParaRPr lang="fr-CA" dirty="0"/>
          </a:p>
        </p:txBody>
      </p:sp>
      <p:cxnSp>
        <p:nvCxnSpPr>
          <p:cNvPr id="9" name="Straight Arrow Connector 8">
            <a:extLst>
              <a:ext uri="{FF2B5EF4-FFF2-40B4-BE49-F238E27FC236}">
                <a16:creationId xmlns:a16="http://schemas.microsoft.com/office/drawing/2014/main" id="{A304BA21-206F-4691-85B4-F1FA47C2838E}"/>
              </a:ext>
            </a:extLst>
          </p:cNvPr>
          <p:cNvCxnSpPr>
            <a:cxnSpLocks/>
            <a:stCxn id="1030" idx="1"/>
          </p:cNvCxnSpPr>
          <p:nvPr/>
        </p:nvCxnSpPr>
        <p:spPr>
          <a:xfrm flipH="1" flipV="1">
            <a:off x="2399739" y="5590321"/>
            <a:ext cx="203231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CB6125-7948-4B96-85CD-DCE5B17DCCBD}"/>
              </a:ext>
            </a:extLst>
          </p:cNvPr>
          <p:cNvCxnSpPr>
            <a:cxnSpLocks/>
            <a:endCxn id="4" idx="2"/>
          </p:cNvCxnSpPr>
          <p:nvPr/>
        </p:nvCxnSpPr>
        <p:spPr>
          <a:xfrm flipV="1">
            <a:off x="1642584" y="3587840"/>
            <a:ext cx="1" cy="7885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845001-853E-4E24-A8E4-546563D33784}"/>
              </a:ext>
            </a:extLst>
          </p:cNvPr>
          <p:cNvSpPr txBox="1"/>
          <p:nvPr/>
        </p:nvSpPr>
        <p:spPr>
          <a:xfrm>
            <a:off x="1849995" y="3789252"/>
            <a:ext cx="2251187" cy="369332"/>
          </a:xfrm>
          <a:prstGeom prst="rect">
            <a:avLst/>
          </a:prstGeom>
          <a:noFill/>
        </p:spPr>
        <p:txBody>
          <a:bodyPr wrap="square" rtlCol="0">
            <a:spAutoFit/>
          </a:bodyPr>
          <a:lstStyle/>
          <a:p>
            <a:r>
              <a:rPr lang="en-US" dirty="0"/>
              <a:t>Commits Changes</a:t>
            </a:r>
            <a:endParaRPr lang="fr-CA" dirty="0"/>
          </a:p>
        </p:txBody>
      </p:sp>
      <p:cxnSp>
        <p:nvCxnSpPr>
          <p:cNvPr id="19" name="Straight Arrow Connector 18">
            <a:extLst>
              <a:ext uri="{FF2B5EF4-FFF2-40B4-BE49-F238E27FC236}">
                <a16:creationId xmlns:a16="http://schemas.microsoft.com/office/drawing/2014/main" id="{D891E489-DB12-4AEC-A903-D42620B0CB91}"/>
              </a:ext>
            </a:extLst>
          </p:cNvPr>
          <p:cNvCxnSpPr>
            <a:cxnSpLocks/>
            <a:endCxn id="1028" idx="1"/>
          </p:cNvCxnSpPr>
          <p:nvPr/>
        </p:nvCxnSpPr>
        <p:spPr>
          <a:xfrm>
            <a:off x="2253554" y="2569852"/>
            <a:ext cx="39890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C017CE4-81B6-467D-BC6D-B5EE116B08ED}"/>
              </a:ext>
            </a:extLst>
          </p:cNvPr>
          <p:cNvSpPr txBox="1"/>
          <p:nvPr/>
        </p:nvSpPr>
        <p:spPr>
          <a:xfrm>
            <a:off x="3214349" y="2122420"/>
            <a:ext cx="2251187" cy="369332"/>
          </a:xfrm>
          <a:prstGeom prst="rect">
            <a:avLst/>
          </a:prstGeom>
          <a:noFill/>
        </p:spPr>
        <p:txBody>
          <a:bodyPr wrap="square" rtlCol="0">
            <a:spAutoFit/>
          </a:bodyPr>
          <a:lstStyle/>
          <a:p>
            <a:r>
              <a:rPr lang="en-US" dirty="0"/>
              <a:t>Changes Applied</a:t>
            </a:r>
            <a:endParaRPr lang="fr-CA" dirty="0"/>
          </a:p>
        </p:txBody>
      </p:sp>
      <p:sp>
        <p:nvSpPr>
          <p:cNvPr id="17" name="TextBox 16">
            <a:extLst>
              <a:ext uri="{FF2B5EF4-FFF2-40B4-BE49-F238E27FC236}">
                <a16:creationId xmlns:a16="http://schemas.microsoft.com/office/drawing/2014/main" id="{4BADC2CC-9806-43FB-A298-99A174CE142C}"/>
              </a:ext>
            </a:extLst>
          </p:cNvPr>
          <p:cNvSpPr txBox="1"/>
          <p:nvPr/>
        </p:nvSpPr>
        <p:spPr>
          <a:xfrm>
            <a:off x="6141229" y="3041690"/>
            <a:ext cx="1533832" cy="369332"/>
          </a:xfrm>
          <a:prstGeom prst="rect">
            <a:avLst/>
          </a:prstGeom>
          <a:noFill/>
        </p:spPr>
        <p:txBody>
          <a:bodyPr wrap="square" rtlCol="0">
            <a:spAutoFit/>
          </a:bodyPr>
          <a:lstStyle/>
          <a:p>
            <a:r>
              <a:rPr lang="en-US" dirty="0"/>
              <a:t>Dev Tenant</a:t>
            </a:r>
            <a:endParaRPr lang="fr-CA" dirty="0"/>
          </a:p>
        </p:txBody>
      </p:sp>
      <p:pic>
        <p:nvPicPr>
          <p:cNvPr id="1032" name="Picture 8" descr="See the source image">
            <a:extLst>
              <a:ext uri="{FF2B5EF4-FFF2-40B4-BE49-F238E27FC236}">
                <a16:creationId xmlns:a16="http://schemas.microsoft.com/office/drawing/2014/main" id="{A85891F7-B664-44BF-AFDE-94870EB9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5366" y="4057726"/>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883140D-0F3D-4519-9EC6-2B47488E7450}"/>
              </a:ext>
            </a:extLst>
          </p:cNvPr>
          <p:cNvSpPr txBox="1"/>
          <p:nvPr/>
        </p:nvSpPr>
        <p:spPr>
          <a:xfrm>
            <a:off x="6141229" y="5164853"/>
            <a:ext cx="1533832" cy="369332"/>
          </a:xfrm>
          <a:prstGeom prst="rect">
            <a:avLst/>
          </a:prstGeom>
          <a:noFill/>
        </p:spPr>
        <p:txBody>
          <a:bodyPr wrap="square" rtlCol="0">
            <a:spAutoFit/>
          </a:bodyPr>
          <a:lstStyle/>
          <a:p>
            <a:r>
              <a:rPr lang="en-US" dirty="0"/>
              <a:t>Dev Team</a:t>
            </a:r>
            <a:endParaRPr lang="fr-CA" dirty="0"/>
          </a:p>
        </p:txBody>
      </p:sp>
      <p:cxnSp>
        <p:nvCxnSpPr>
          <p:cNvPr id="27" name="Straight Arrow Connector 26">
            <a:extLst>
              <a:ext uri="{FF2B5EF4-FFF2-40B4-BE49-F238E27FC236}">
                <a16:creationId xmlns:a16="http://schemas.microsoft.com/office/drawing/2014/main" id="{01323F0C-ED26-4C54-A5BD-2DCAF87BD808}"/>
              </a:ext>
            </a:extLst>
          </p:cNvPr>
          <p:cNvCxnSpPr>
            <a:cxnSpLocks/>
          </p:cNvCxnSpPr>
          <p:nvPr/>
        </p:nvCxnSpPr>
        <p:spPr>
          <a:xfrm flipH="1" flipV="1">
            <a:off x="2135566" y="2844827"/>
            <a:ext cx="3921107" cy="1656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BD57A6A-4A60-4014-8FC2-6D18E24BC048}"/>
              </a:ext>
            </a:extLst>
          </p:cNvPr>
          <p:cNvSpPr txBox="1"/>
          <p:nvPr/>
        </p:nvSpPr>
        <p:spPr>
          <a:xfrm rot="1396231">
            <a:off x="3254569" y="3474085"/>
            <a:ext cx="3049966" cy="369332"/>
          </a:xfrm>
          <a:prstGeom prst="rect">
            <a:avLst/>
          </a:prstGeom>
          <a:noFill/>
        </p:spPr>
        <p:txBody>
          <a:bodyPr wrap="square" rtlCol="0">
            <a:spAutoFit/>
          </a:bodyPr>
          <a:lstStyle/>
          <a:p>
            <a:r>
              <a:rPr lang="en-US" dirty="0"/>
              <a:t>Reviews &amp; Approves</a:t>
            </a:r>
            <a:endParaRPr lang="fr-CA" dirty="0"/>
          </a:p>
        </p:txBody>
      </p:sp>
      <p:pic>
        <p:nvPicPr>
          <p:cNvPr id="31" name="Picture 4" descr="See the source image">
            <a:extLst>
              <a:ext uri="{FF2B5EF4-FFF2-40B4-BE49-F238E27FC236}">
                <a16:creationId xmlns:a16="http://schemas.microsoft.com/office/drawing/2014/main" id="{90B9E387-B1C2-402D-B79E-EC492828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84" y="1990806"/>
            <a:ext cx="1001738" cy="96321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C5445F72-93BA-4FBE-83A5-6E6CDEBD2392}"/>
              </a:ext>
            </a:extLst>
          </p:cNvPr>
          <p:cNvCxnSpPr>
            <a:cxnSpLocks/>
          </p:cNvCxnSpPr>
          <p:nvPr/>
        </p:nvCxnSpPr>
        <p:spPr>
          <a:xfrm>
            <a:off x="7456785" y="2562540"/>
            <a:ext cx="25013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5ED7E9-5E1A-4D3A-BCC7-E03EE91F0D7A}"/>
              </a:ext>
            </a:extLst>
          </p:cNvPr>
          <p:cNvSpPr txBox="1"/>
          <p:nvPr/>
        </p:nvSpPr>
        <p:spPr>
          <a:xfrm>
            <a:off x="8013513" y="2044320"/>
            <a:ext cx="2251187" cy="369332"/>
          </a:xfrm>
          <a:prstGeom prst="rect">
            <a:avLst/>
          </a:prstGeom>
          <a:noFill/>
        </p:spPr>
        <p:txBody>
          <a:bodyPr wrap="square" rtlCol="0">
            <a:spAutoFit/>
          </a:bodyPr>
          <a:lstStyle/>
          <a:p>
            <a:r>
              <a:rPr lang="en-US" dirty="0"/>
              <a:t>Changes Applied</a:t>
            </a:r>
            <a:endParaRPr lang="fr-CA" dirty="0"/>
          </a:p>
        </p:txBody>
      </p:sp>
      <p:sp>
        <p:nvSpPr>
          <p:cNvPr id="34" name="TextBox 33">
            <a:extLst>
              <a:ext uri="{FF2B5EF4-FFF2-40B4-BE49-F238E27FC236}">
                <a16:creationId xmlns:a16="http://schemas.microsoft.com/office/drawing/2014/main" id="{EE326038-85E7-42F2-A2DA-5F769EF42A71}"/>
              </a:ext>
            </a:extLst>
          </p:cNvPr>
          <p:cNvSpPr txBox="1"/>
          <p:nvPr/>
        </p:nvSpPr>
        <p:spPr>
          <a:xfrm>
            <a:off x="10177384" y="2991322"/>
            <a:ext cx="1533832" cy="369332"/>
          </a:xfrm>
          <a:prstGeom prst="rect">
            <a:avLst/>
          </a:prstGeom>
          <a:noFill/>
        </p:spPr>
        <p:txBody>
          <a:bodyPr wrap="square" rtlCol="0">
            <a:spAutoFit/>
          </a:bodyPr>
          <a:lstStyle/>
          <a:p>
            <a:r>
              <a:rPr lang="en-US" dirty="0"/>
              <a:t>QA Tenant</a:t>
            </a:r>
            <a:endParaRPr lang="fr-CA" dirty="0"/>
          </a:p>
        </p:txBody>
      </p:sp>
      <p:pic>
        <p:nvPicPr>
          <p:cNvPr id="37" name="Picture 8" descr="See the source image">
            <a:extLst>
              <a:ext uri="{FF2B5EF4-FFF2-40B4-BE49-F238E27FC236}">
                <a16:creationId xmlns:a16="http://schemas.microsoft.com/office/drawing/2014/main" id="{7B5646AF-9EF2-4FF4-B1E0-648791107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8297" y="4110522"/>
            <a:ext cx="1355741" cy="135574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CE57EC8-6B5A-416E-8E96-A99C646AA163}"/>
              </a:ext>
            </a:extLst>
          </p:cNvPr>
          <p:cNvSpPr txBox="1"/>
          <p:nvPr/>
        </p:nvSpPr>
        <p:spPr>
          <a:xfrm>
            <a:off x="10177384" y="5164853"/>
            <a:ext cx="1533832" cy="369332"/>
          </a:xfrm>
          <a:prstGeom prst="rect">
            <a:avLst/>
          </a:prstGeom>
          <a:noFill/>
        </p:spPr>
        <p:txBody>
          <a:bodyPr wrap="square" rtlCol="0">
            <a:spAutoFit/>
          </a:bodyPr>
          <a:lstStyle/>
          <a:p>
            <a:r>
              <a:rPr lang="en-US" dirty="0"/>
              <a:t>QA Team</a:t>
            </a:r>
            <a:endParaRPr lang="fr-CA" dirty="0"/>
          </a:p>
        </p:txBody>
      </p:sp>
      <p:cxnSp>
        <p:nvCxnSpPr>
          <p:cNvPr id="39" name="Straight Arrow Connector 38">
            <a:extLst>
              <a:ext uri="{FF2B5EF4-FFF2-40B4-BE49-F238E27FC236}">
                <a16:creationId xmlns:a16="http://schemas.microsoft.com/office/drawing/2014/main" id="{D417C785-239B-4E25-A6EC-E0348E35D1CF}"/>
              </a:ext>
            </a:extLst>
          </p:cNvPr>
          <p:cNvCxnSpPr>
            <a:cxnSpLocks/>
          </p:cNvCxnSpPr>
          <p:nvPr/>
        </p:nvCxnSpPr>
        <p:spPr>
          <a:xfrm flipH="1" flipV="1">
            <a:off x="3214349" y="2800274"/>
            <a:ext cx="6897762" cy="21342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BB9CB2-D8B8-4EF9-853E-E1C1A4F80656}"/>
              </a:ext>
            </a:extLst>
          </p:cNvPr>
          <p:cNvSpPr txBox="1"/>
          <p:nvPr/>
        </p:nvSpPr>
        <p:spPr>
          <a:xfrm rot="1033490">
            <a:off x="7628486" y="4182074"/>
            <a:ext cx="3049966" cy="369332"/>
          </a:xfrm>
          <a:prstGeom prst="rect">
            <a:avLst/>
          </a:prstGeom>
          <a:noFill/>
        </p:spPr>
        <p:txBody>
          <a:bodyPr wrap="square" rtlCol="0">
            <a:spAutoFit/>
          </a:bodyPr>
          <a:lstStyle/>
          <a:p>
            <a:r>
              <a:rPr lang="en-US" dirty="0"/>
              <a:t>Reviews &amp; Approves</a:t>
            </a:r>
            <a:endParaRPr lang="fr-CA" dirty="0"/>
          </a:p>
        </p:txBody>
      </p:sp>
      <p:sp>
        <p:nvSpPr>
          <p:cNvPr id="2" name="TextBox 1">
            <a:extLst>
              <a:ext uri="{FF2B5EF4-FFF2-40B4-BE49-F238E27FC236}">
                <a16:creationId xmlns:a16="http://schemas.microsoft.com/office/drawing/2014/main" id="{F82EBDEB-3B10-44A0-B3DB-E1C3451478AC}"/>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7B9B3C81-79AD-418A-839B-05B64ED4D4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D519A7B-689C-4AAB-96E1-417B4F57B527}"/>
              </a:ext>
            </a:extLst>
          </p:cNvPr>
          <p:cNvPicPr>
            <a:picLocks noChangeAspect="1"/>
          </p:cNvPicPr>
          <p:nvPr/>
        </p:nvPicPr>
        <p:blipFill>
          <a:blip r:embed="rId8"/>
          <a:stretch>
            <a:fillRect/>
          </a:stretch>
        </p:blipFill>
        <p:spPr>
          <a:xfrm>
            <a:off x="-18380" y="-4594"/>
            <a:ext cx="119429" cy="6858000"/>
          </a:xfrm>
          <a:prstGeom prst="rect">
            <a:avLst/>
          </a:prstGeom>
        </p:spPr>
      </p:pic>
    </p:spTree>
    <p:extLst>
      <p:ext uri="{BB962C8B-B14F-4D97-AF65-F5344CB8AC3E}">
        <p14:creationId xmlns:p14="http://schemas.microsoft.com/office/powerpoint/2010/main" val="8597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22" grpId="0"/>
      <p:bldP spid="17" grpId="0"/>
      <p:bldP spid="26" grpId="0"/>
      <p:bldP spid="24" grpId="0"/>
      <p:bldP spid="33" grpId="0"/>
      <p:bldP spid="34" grpId="0"/>
      <p:bldP spid="38"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3602" y="431507"/>
            <a:ext cx="9144000" cy="553998"/>
          </a:xfrm>
        </p:spPr>
        <p:txBody>
          <a:bodyPr/>
          <a:lstStyle/>
          <a:p>
            <a:r>
              <a:rPr lang="en-US" dirty="0">
                <a:solidFill>
                  <a:schemeClr val="tx1"/>
                </a:solidFill>
              </a:rPr>
              <a:t>Monitoring Process</a:t>
            </a:r>
            <a:endParaRPr lang="en-US" b="1" dirty="0">
              <a:solidFill>
                <a:schemeClr val="tx1"/>
              </a:solidFill>
            </a:endParaRPr>
          </a:p>
        </p:txBody>
      </p:sp>
      <p:pic>
        <p:nvPicPr>
          <p:cNvPr id="7" name="Picture 4" descr="See the source image">
            <a:extLst>
              <a:ext uri="{FF2B5EF4-FFF2-40B4-BE49-F238E27FC236}">
                <a16:creationId xmlns:a16="http://schemas.microsoft.com/office/drawing/2014/main" id="{2CE31277-F7EC-4689-94E9-EF8B3B90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506" y="162840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FA98F-01AB-4169-83FC-A744C6B9883E}"/>
              </a:ext>
            </a:extLst>
          </p:cNvPr>
          <p:cNvSpPr txBox="1"/>
          <p:nvPr/>
        </p:nvSpPr>
        <p:spPr>
          <a:xfrm>
            <a:off x="4997122" y="2581843"/>
            <a:ext cx="1533832" cy="369332"/>
          </a:xfrm>
          <a:prstGeom prst="rect">
            <a:avLst/>
          </a:prstGeom>
          <a:noFill/>
        </p:spPr>
        <p:txBody>
          <a:bodyPr wrap="square" rtlCol="0">
            <a:spAutoFit/>
          </a:bodyPr>
          <a:lstStyle/>
          <a:p>
            <a:r>
              <a:rPr lang="en-US" dirty="0"/>
              <a:t>Dev Tenant</a:t>
            </a:r>
            <a:endParaRPr lang="fr-CA" dirty="0"/>
          </a:p>
        </p:txBody>
      </p:sp>
      <p:pic>
        <p:nvPicPr>
          <p:cNvPr id="10" name="Picture 4" descr="See the source image">
            <a:extLst>
              <a:ext uri="{FF2B5EF4-FFF2-40B4-BE49-F238E27FC236}">
                <a16:creationId xmlns:a16="http://schemas.microsoft.com/office/drawing/2014/main" id="{243119A8-2A9D-424B-8731-8A130E1B8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3374020"/>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D46E23-C43A-4B6B-855E-8C4762F2CA13}"/>
              </a:ext>
            </a:extLst>
          </p:cNvPr>
          <p:cNvSpPr txBox="1"/>
          <p:nvPr/>
        </p:nvSpPr>
        <p:spPr>
          <a:xfrm>
            <a:off x="4997122" y="4374536"/>
            <a:ext cx="1533832" cy="369332"/>
          </a:xfrm>
          <a:prstGeom prst="rect">
            <a:avLst/>
          </a:prstGeom>
          <a:noFill/>
        </p:spPr>
        <p:txBody>
          <a:bodyPr wrap="square" rtlCol="0">
            <a:spAutoFit/>
          </a:bodyPr>
          <a:lstStyle/>
          <a:p>
            <a:r>
              <a:rPr lang="en-US" dirty="0"/>
              <a:t>QA Tenant</a:t>
            </a:r>
            <a:endParaRPr lang="fr-CA" dirty="0"/>
          </a:p>
        </p:txBody>
      </p:sp>
      <p:pic>
        <p:nvPicPr>
          <p:cNvPr id="2050" name="Picture 2" descr="See the source image">
            <a:extLst>
              <a:ext uri="{FF2B5EF4-FFF2-40B4-BE49-F238E27FC236}">
                <a16:creationId xmlns:a16="http://schemas.microsoft.com/office/drawing/2014/main" id="{C29405F1-697A-4358-A007-9A694B2B3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98" y="3374020"/>
            <a:ext cx="835879" cy="835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7783B246-BC45-419F-8CEB-307A78604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122" y="5062797"/>
            <a:ext cx="1001738" cy="963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FF3307-9D40-4B8F-8C98-8EE18381C6DA}"/>
              </a:ext>
            </a:extLst>
          </p:cNvPr>
          <p:cNvSpPr txBox="1"/>
          <p:nvPr/>
        </p:nvSpPr>
        <p:spPr>
          <a:xfrm>
            <a:off x="4997122" y="6063313"/>
            <a:ext cx="1533832" cy="369332"/>
          </a:xfrm>
          <a:prstGeom prst="rect">
            <a:avLst/>
          </a:prstGeom>
          <a:noFill/>
        </p:spPr>
        <p:txBody>
          <a:bodyPr wrap="square" rtlCol="0">
            <a:spAutoFit/>
          </a:bodyPr>
          <a:lstStyle/>
          <a:p>
            <a:r>
              <a:rPr lang="en-US" dirty="0"/>
              <a:t>Prod Tenant</a:t>
            </a:r>
            <a:endParaRPr lang="fr-CA" dirty="0"/>
          </a:p>
        </p:txBody>
      </p:sp>
      <p:cxnSp>
        <p:nvCxnSpPr>
          <p:cNvPr id="15" name="Straight Arrow Connector 14">
            <a:extLst>
              <a:ext uri="{FF2B5EF4-FFF2-40B4-BE49-F238E27FC236}">
                <a16:creationId xmlns:a16="http://schemas.microsoft.com/office/drawing/2014/main" id="{109A7DC8-4F43-4953-A8D8-60AB6C9CC121}"/>
              </a:ext>
            </a:extLst>
          </p:cNvPr>
          <p:cNvCxnSpPr>
            <a:cxnSpLocks/>
          </p:cNvCxnSpPr>
          <p:nvPr/>
        </p:nvCxnSpPr>
        <p:spPr>
          <a:xfrm flipV="1">
            <a:off x="1891515" y="2167198"/>
            <a:ext cx="3105607" cy="15781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3B2B4B-551F-40A0-A96D-D450412A2DAF}"/>
              </a:ext>
            </a:extLst>
          </p:cNvPr>
          <p:cNvCxnSpPr>
            <a:cxnSpLocks/>
            <a:endCxn id="10" idx="1"/>
          </p:cNvCxnSpPr>
          <p:nvPr/>
        </p:nvCxnSpPr>
        <p:spPr>
          <a:xfrm>
            <a:off x="1891515" y="3855625"/>
            <a:ext cx="31056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0E59D5-7A9F-4B84-B286-5629E71D813C}"/>
              </a:ext>
            </a:extLst>
          </p:cNvPr>
          <p:cNvCxnSpPr>
            <a:cxnSpLocks/>
          </p:cNvCxnSpPr>
          <p:nvPr/>
        </p:nvCxnSpPr>
        <p:spPr>
          <a:xfrm>
            <a:off x="1902932" y="4024436"/>
            <a:ext cx="3013534" cy="15579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See the source image">
            <a:extLst>
              <a:ext uri="{FF2B5EF4-FFF2-40B4-BE49-F238E27FC236}">
                <a16:creationId xmlns:a16="http://schemas.microsoft.com/office/drawing/2014/main" id="{E433E78A-B2B6-41AB-8C62-808CB5A00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41" y="3837682"/>
            <a:ext cx="522039" cy="52203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8CB6148-40B0-4D41-BA40-16A8536A2F6C}"/>
              </a:ext>
            </a:extLst>
          </p:cNvPr>
          <p:cNvSpPr txBox="1"/>
          <p:nvPr/>
        </p:nvSpPr>
        <p:spPr>
          <a:xfrm rot="19858940">
            <a:off x="1962727" y="2540091"/>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5" name="TextBox 24">
            <a:extLst>
              <a:ext uri="{FF2B5EF4-FFF2-40B4-BE49-F238E27FC236}">
                <a16:creationId xmlns:a16="http://schemas.microsoft.com/office/drawing/2014/main" id="{7942472B-9436-413A-B171-4AA5C7FE0CFC}"/>
              </a:ext>
            </a:extLst>
          </p:cNvPr>
          <p:cNvSpPr txBox="1"/>
          <p:nvPr/>
        </p:nvSpPr>
        <p:spPr>
          <a:xfrm>
            <a:off x="2464648" y="3486293"/>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sp>
        <p:nvSpPr>
          <p:cNvPr id="26" name="TextBox 25">
            <a:extLst>
              <a:ext uri="{FF2B5EF4-FFF2-40B4-BE49-F238E27FC236}">
                <a16:creationId xmlns:a16="http://schemas.microsoft.com/office/drawing/2014/main" id="{E05B8437-BFD6-45BD-B6F0-512B00C15853}"/>
              </a:ext>
            </a:extLst>
          </p:cNvPr>
          <p:cNvSpPr txBox="1"/>
          <p:nvPr/>
        </p:nvSpPr>
        <p:spPr>
          <a:xfrm rot="1676825">
            <a:off x="2303861" y="4513190"/>
            <a:ext cx="2682473" cy="369332"/>
          </a:xfrm>
          <a:prstGeom prst="rect">
            <a:avLst/>
          </a:prstGeom>
          <a:noFill/>
        </p:spPr>
        <p:txBody>
          <a:bodyPr wrap="square" rtlCol="0">
            <a:spAutoFit/>
          </a:bodyPr>
          <a:lstStyle/>
          <a:p>
            <a:r>
              <a:rPr lang="en-US" dirty="0"/>
              <a:t>Test-</a:t>
            </a:r>
            <a:r>
              <a:rPr lang="en-US" dirty="0" err="1"/>
              <a:t>DSCConfiguration</a:t>
            </a:r>
            <a:endParaRPr lang="fr-CA" dirty="0"/>
          </a:p>
        </p:txBody>
      </p:sp>
      <p:pic>
        <p:nvPicPr>
          <p:cNvPr id="2054" name="Picture 6" descr="See the source image">
            <a:extLst>
              <a:ext uri="{FF2B5EF4-FFF2-40B4-BE49-F238E27FC236}">
                <a16:creationId xmlns:a16="http://schemas.microsoft.com/office/drawing/2014/main" id="{92996055-82B5-4B99-9173-2798CEABF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1788164"/>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D0DF4F6D-D698-4705-A48D-EE2B5C31D226}"/>
              </a:ext>
            </a:extLst>
          </p:cNvPr>
          <p:cNvCxnSpPr>
            <a:cxnSpLocks/>
          </p:cNvCxnSpPr>
          <p:nvPr/>
        </p:nvCxnSpPr>
        <p:spPr>
          <a:xfrm>
            <a:off x="6220779" y="216719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D21CB2F-416E-4FEF-B4F4-ED98FDF21420}"/>
              </a:ext>
            </a:extLst>
          </p:cNvPr>
          <p:cNvSpPr txBox="1"/>
          <p:nvPr/>
        </p:nvSpPr>
        <p:spPr>
          <a:xfrm>
            <a:off x="6927998" y="1740673"/>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pic>
        <p:nvPicPr>
          <p:cNvPr id="33" name="Picture 6" descr="See the source image">
            <a:extLst>
              <a:ext uri="{FF2B5EF4-FFF2-40B4-BE49-F238E27FC236}">
                <a16:creationId xmlns:a16="http://schemas.microsoft.com/office/drawing/2014/main" id="{D90A945C-1EF7-44FC-AD32-42FA5BCCAA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565" y="5267940"/>
            <a:ext cx="758067" cy="7580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D1F70DA2-5FA6-4D95-B142-89973513EBFC}"/>
              </a:ext>
            </a:extLst>
          </p:cNvPr>
          <p:cNvCxnSpPr>
            <a:cxnSpLocks/>
          </p:cNvCxnSpPr>
          <p:nvPr/>
        </p:nvCxnSpPr>
        <p:spPr>
          <a:xfrm>
            <a:off x="6220779" y="5646973"/>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CA9648-99E6-48D1-B31D-6206822C20C5}"/>
              </a:ext>
            </a:extLst>
          </p:cNvPr>
          <p:cNvSpPr txBox="1"/>
          <p:nvPr/>
        </p:nvSpPr>
        <p:spPr>
          <a:xfrm>
            <a:off x="6927998" y="5220449"/>
            <a:ext cx="2041177" cy="369332"/>
          </a:xfrm>
          <a:prstGeom prst="rect">
            <a:avLst/>
          </a:prstGeom>
          <a:noFill/>
        </p:spPr>
        <p:txBody>
          <a:bodyPr wrap="square" rtlCol="0">
            <a:spAutoFit/>
          </a:bodyPr>
          <a:lstStyle/>
          <a:p>
            <a:r>
              <a:rPr lang="en-US" dirty="0">
                <a:solidFill>
                  <a:srgbClr val="007233"/>
                </a:solidFill>
              </a:rPr>
              <a:t>Compliant</a:t>
            </a:r>
            <a:endParaRPr lang="fr-CA" dirty="0">
              <a:solidFill>
                <a:srgbClr val="007233"/>
              </a:solidFill>
            </a:endParaRPr>
          </a:p>
        </p:txBody>
      </p:sp>
      <p:cxnSp>
        <p:nvCxnSpPr>
          <p:cNvPr id="36" name="Straight Arrow Connector 35">
            <a:extLst>
              <a:ext uri="{FF2B5EF4-FFF2-40B4-BE49-F238E27FC236}">
                <a16:creationId xmlns:a16="http://schemas.microsoft.com/office/drawing/2014/main" id="{4682F8F5-71CB-433E-9699-5715448E825C}"/>
              </a:ext>
            </a:extLst>
          </p:cNvPr>
          <p:cNvCxnSpPr>
            <a:cxnSpLocks/>
          </p:cNvCxnSpPr>
          <p:nvPr/>
        </p:nvCxnSpPr>
        <p:spPr>
          <a:xfrm>
            <a:off x="6218078" y="3912817"/>
            <a:ext cx="26980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C055C2-EE05-4753-A33A-35F1E313681C}"/>
              </a:ext>
            </a:extLst>
          </p:cNvPr>
          <p:cNvSpPr txBox="1"/>
          <p:nvPr/>
        </p:nvSpPr>
        <p:spPr>
          <a:xfrm>
            <a:off x="6745602" y="3451099"/>
            <a:ext cx="2041177" cy="369332"/>
          </a:xfrm>
          <a:prstGeom prst="rect">
            <a:avLst/>
          </a:prstGeom>
          <a:noFill/>
        </p:spPr>
        <p:txBody>
          <a:bodyPr wrap="square" rtlCol="0">
            <a:spAutoFit/>
          </a:bodyPr>
          <a:lstStyle/>
          <a:p>
            <a:r>
              <a:rPr lang="en-US" dirty="0">
                <a:solidFill>
                  <a:srgbClr val="C00000"/>
                </a:solidFill>
              </a:rPr>
              <a:t>Not Compliant</a:t>
            </a:r>
            <a:endParaRPr lang="fr-CA" dirty="0">
              <a:solidFill>
                <a:srgbClr val="C00000"/>
              </a:solidFill>
            </a:endParaRPr>
          </a:p>
        </p:txBody>
      </p:sp>
      <p:pic>
        <p:nvPicPr>
          <p:cNvPr id="2056" name="Picture 8" descr="See the source image">
            <a:extLst>
              <a:ext uri="{FF2B5EF4-FFF2-40B4-BE49-F238E27FC236}">
                <a16:creationId xmlns:a16="http://schemas.microsoft.com/office/drawing/2014/main" id="{A2AFAAF9-9BBB-4A08-9BEA-74C4C1D2C6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9565" y="3509269"/>
            <a:ext cx="758067" cy="7580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2A9268-509B-4B32-91A6-18A67CD1DFD2}"/>
              </a:ext>
            </a:extLst>
          </p:cNvPr>
          <p:cNvSpPr txBox="1"/>
          <p:nvPr/>
        </p:nvSpPr>
        <p:spPr>
          <a:xfrm>
            <a:off x="9881113" y="3589651"/>
            <a:ext cx="1964485" cy="646331"/>
          </a:xfrm>
          <a:prstGeom prst="rect">
            <a:avLst/>
          </a:prstGeom>
          <a:noFill/>
        </p:spPr>
        <p:txBody>
          <a:bodyPr wrap="square" rtlCol="0">
            <a:spAutoFit/>
          </a:bodyPr>
          <a:lstStyle/>
          <a:p>
            <a:r>
              <a:rPr lang="en-US" dirty="0"/>
              <a:t>[</a:t>
            </a:r>
            <a:r>
              <a:rPr lang="en-US" dirty="0" err="1"/>
              <a:t>SPOSite</a:t>
            </a:r>
            <a:r>
              <a:rPr lang="en-US" dirty="0"/>
              <a:t>]</a:t>
            </a:r>
            <a:r>
              <a:rPr lang="en-US" dirty="0" err="1"/>
              <a:t>abc</a:t>
            </a:r>
            <a:r>
              <a:rPr lang="en-US" dirty="0"/>
              <a:t> </a:t>
            </a:r>
          </a:p>
          <a:p>
            <a:r>
              <a:rPr lang="en-US" dirty="0"/>
              <a:t>not compliant</a:t>
            </a:r>
            <a:endParaRPr lang="fr-CA" dirty="0"/>
          </a:p>
        </p:txBody>
      </p:sp>
      <p:sp>
        <p:nvSpPr>
          <p:cNvPr id="5" name="TextBox 4">
            <a:extLst>
              <a:ext uri="{FF2B5EF4-FFF2-40B4-BE49-F238E27FC236}">
                <a16:creationId xmlns:a16="http://schemas.microsoft.com/office/drawing/2014/main" id="{1F8A1779-7EA1-4CAE-A08F-ECC657EB9428}"/>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65BDF7D9-4D0E-4438-B439-52EE0F311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095D62A-89CA-47E8-87A9-CA43327BE6DE}"/>
              </a:ext>
            </a:extLst>
          </p:cNvPr>
          <p:cNvPicPr>
            <a:picLocks noChangeAspect="1"/>
          </p:cNvPicPr>
          <p:nvPr/>
        </p:nvPicPr>
        <p:blipFill>
          <a:blip r:embed="rId9"/>
          <a:stretch>
            <a:fillRect/>
          </a:stretch>
        </p:blipFill>
        <p:spPr>
          <a:xfrm>
            <a:off x="-18380" y="-4594"/>
            <a:ext cx="119429" cy="6858000"/>
          </a:xfrm>
          <a:prstGeom prst="rect">
            <a:avLst/>
          </a:prstGeom>
        </p:spPr>
      </p:pic>
    </p:spTree>
    <p:extLst>
      <p:ext uri="{BB962C8B-B14F-4D97-AF65-F5344CB8AC3E}">
        <p14:creationId xmlns:p14="http://schemas.microsoft.com/office/powerpoint/2010/main" val="36185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nodeType="withEffect">
                                  <p:stCondLst>
                                    <p:cond delay="25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750"/>
                            </p:stCondLst>
                            <p:childTnLst>
                              <p:par>
                                <p:cTn id="19" presetID="1"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20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par>
                          <p:cTn id="53" fill="hold">
                            <p:stCondLst>
                              <p:cond delay="500"/>
                            </p:stCondLst>
                            <p:childTnLst>
                              <p:par>
                                <p:cTn id="54" presetID="1" presetClass="entr" presetSubtype="0" fill="hold" grpId="0" nodeType="after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3" grpId="0"/>
      <p:bldP spid="25" grpId="0"/>
      <p:bldP spid="26" grpId="0"/>
      <p:bldP spid="28" grpId="0"/>
      <p:bldP spid="35" grpId="0"/>
      <p:bldP spid="3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D452A-CA15-4321-A19D-8A9AAD7D9242}"/>
              </a:ext>
            </a:extLst>
          </p:cNvPr>
          <p:cNvSpPr txBox="1"/>
          <p:nvPr/>
        </p:nvSpPr>
        <p:spPr>
          <a:xfrm>
            <a:off x="1386540" y="1978055"/>
            <a:ext cx="7779363" cy="3785652"/>
          </a:xfrm>
          <a:prstGeom prst="rect">
            <a:avLst/>
          </a:prstGeom>
          <a:noFill/>
        </p:spPr>
        <p:txBody>
          <a:bodyPr wrap="square" rtlCol="0">
            <a:spAutoFit/>
          </a:bodyPr>
          <a:lstStyle/>
          <a:p>
            <a:pPr marL="285750" indent="-285750">
              <a:buFont typeface="Arial" panose="020B0604020202020204" pitchFamily="34" charset="0"/>
              <a:buChar char="•"/>
            </a:pPr>
            <a:r>
              <a:rPr lang="en-CA" sz="2400" dirty="0"/>
              <a:t>Overview of PowerShell Desired State Configuration;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Introduction to Office365DSC;</a:t>
            </a:r>
          </a:p>
          <a:p>
            <a:endParaRPr lang="en-CA" sz="2400" dirty="0"/>
          </a:p>
          <a:p>
            <a:pPr marL="285750" indent="-285750">
              <a:buFont typeface="Arial" panose="020B0604020202020204" pitchFamily="34" charset="0"/>
              <a:buChar char="•"/>
            </a:pPr>
            <a:r>
              <a:rPr lang="en-CA" sz="2400" dirty="0"/>
              <a:t>ReverseDSC in action;</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Azure DevOPS &amp; Integration scenarios for Office 365;</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Roadmap;</a:t>
            </a:r>
          </a:p>
          <a:p>
            <a:pPr marL="285750" indent="-285750">
              <a:buFont typeface="Arial" panose="020B0604020202020204" pitchFamily="34" charset="0"/>
              <a:buChar char="•"/>
            </a:pPr>
            <a:endParaRPr lang="en-CA" sz="2400" dirty="0"/>
          </a:p>
        </p:txBody>
      </p:sp>
      <p:sp>
        <p:nvSpPr>
          <p:cNvPr id="17" name="Title 16"/>
          <p:cNvSpPr>
            <a:spLocks noGrp="1"/>
          </p:cNvSpPr>
          <p:nvPr>
            <p:ph type="title"/>
          </p:nvPr>
        </p:nvSpPr>
        <p:spPr>
          <a:xfrm>
            <a:off x="-1414614" y="438757"/>
            <a:ext cx="9144000" cy="553998"/>
          </a:xfrm>
        </p:spPr>
        <p:txBody>
          <a:bodyPr vert="horz" lIns="91440" tIns="45720" rIns="91440" bIns="45720" rtlCol="0" anchor="ctr">
            <a:normAutofit fontScale="90000"/>
          </a:bodyPr>
          <a:lstStyle/>
          <a:p>
            <a:pPr algn="ctr" defTabSz="914400">
              <a:lnSpc>
                <a:spcPct val="90000"/>
              </a:lnSpc>
            </a:pPr>
            <a:r>
              <a:rPr lang="en-US" sz="4000" kern="1200" dirty="0">
                <a:solidFill>
                  <a:schemeClr val="tx1"/>
                </a:solidFill>
                <a:latin typeface="+mj-lt"/>
                <a:ea typeface="+mj-ea"/>
                <a:cs typeface="+mj-cs"/>
              </a:rPr>
              <a:t>Agenda</a:t>
            </a:r>
          </a:p>
        </p:txBody>
      </p:sp>
      <p:sp>
        <p:nvSpPr>
          <p:cNvPr id="3" name="TextBox 2">
            <a:extLst>
              <a:ext uri="{FF2B5EF4-FFF2-40B4-BE49-F238E27FC236}">
                <a16:creationId xmlns:a16="http://schemas.microsoft.com/office/drawing/2014/main" id="{9437E60A-0697-4B1D-BA13-43B11D61F38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5" name="Picture 4" descr="See the source image">
            <a:extLst>
              <a:ext uri="{FF2B5EF4-FFF2-40B4-BE49-F238E27FC236}">
                <a16:creationId xmlns:a16="http://schemas.microsoft.com/office/drawing/2014/main" id="{484673F0-D68F-4F4E-9C38-1A24B0285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60B2B96-28E0-4BDC-9F9C-9D7A0BABB368}"/>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322747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219C5-935F-498F-80FE-FD4B941CCD55}"/>
              </a:ext>
            </a:extLst>
          </p:cNvPr>
          <p:cNvSpPr>
            <a:spLocks noGrp="1"/>
          </p:cNvSpPr>
          <p:nvPr>
            <p:ph type="title"/>
          </p:nvPr>
        </p:nvSpPr>
        <p:spPr/>
        <p:txBody>
          <a:bodyPr/>
          <a:lstStyle/>
          <a:p>
            <a:r>
              <a:rPr lang="en-CA" dirty="0">
                <a:solidFill>
                  <a:schemeClr val="tx1"/>
                </a:solidFill>
              </a:rPr>
              <a:t>Demo 5</a:t>
            </a:r>
          </a:p>
        </p:txBody>
      </p:sp>
      <p:sp>
        <p:nvSpPr>
          <p:cNvPr id="5" name="Subtitle 4">
            <a:extLst>
              <a:ext uri="{FF2B5EF4-FFF2-40B4-BE49-F238E27FC236}">
                <a16:creationId xmlns:a16="http://schemas.microsoft.com/office/drawing/2014/main" id="{BFCC6C0D-C5D2-46A6-BDE9-D188AD4D1531}"/>
              </a:ext>
            </a:extLst>
          </p:cNvPr>
          <p:cNvSpPr>
            <a:spLocks noGrp="1"/>
          </p:cNvSpPr>
          <p:nvPr>
            <p:ph type="body" sz="quarter" idx="12"/>
          </p:nvPr>
        </p:nvSpPr>
        <p:spPr>
          <a:xfrm>
            <a:off x="613046" y="3600450"/>
            <a:ext cx="9144000" cy="307777"/>
          </a:xfrm>
        </p:spPr>
        <p:txBody>
          <a:bodyPr/>
          <a:lstStyle/>
          <a:p>
            <a:r>
              <a:rPr lang="en-CA" dirty="0">
                <a:solidFill>
                  <a:schemeClr val="tx1"/>
                </a:solidFill>
              </a:rPr>
              <a:t>Azure DevOPS for Office 365</a:t>
            </a:r>
          </a:p>
        </p:txBody>
      </p:sp>
      <p:sp>
        <p:nvSpPr>
          <p:cNvPr id="2" name="TextBox 1">
            <a:extLst>
              <a:ext uri="{FF2B5EF4-FFF2-40B4-BE49-F238E27FC236}">
                <a16:creationId xmlns:a16="http://schemas.microsoft.com/office/drawing/2014/main" id="{D82BA1F1-2296-473F-87A4-315BF2C88164}"/>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3" name="Picture 2" descr="See the source image">
            <a:extLst>
              <a:ext uri="{FF2B5EF4-FFF2-40B4-BE49-F238E27FC236}">
                <a16:creationId xmlns:a16="http://schemas.microsoft.com/office/drawing/2014/main" id="{7CC9A356-F2E3-4395-AA50-B5C33B088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70AF26B-8240-4B33-A964-0B688FE27407}"/>
              </a:ext>
            </a:extLst>
          </p:cNvPr>
          <p:cNvPicPr>
            <a:picLocks noChangeAspect="1"/>
          </p:cNvPicPr>
          <p:nvPr/>
        </p:nvPicPr>
        <p:blipFill>
          <a:blip r:embed="rId3"/>
          <a:stretch>
            <a:fillRect/>
          </a:stretch>
        </p:blipFill>
        <p:spPr>
          <a:xfrm>
            <a:off x="-18380" y="-4594"/>
            <a:ext cx="119429" cy="6858000"/>
          </a:xfrm>
          <a:prstGeom prst="rect">
            <a:avLst/>
          </a:prstGeom>
        </p:spPr>
      </p:pic>
    </p:spTree>
    <p:extLst>
      <p:ext uri="{BB962C8B-B14F-4D97-AF65-F5344CB8AC3E}">
        <p14:creationId xmlns:p14="http://schemas.microsoft.com/office/powerpoint/2010/main" val="83323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138" y="3289715"/>
            <a:ext cx="6555475" cy="269381"/>
          </a:xfrm>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Roadmap</a:t>
            </a:r>
          </a:p>
        </p:txBody>
      </p:sp>
      <p:sp>
        <p:nvSpPr>
          <p:cNvPr id="4" name="TextBox 3">
            <a:extLst>
              <a:ext uri="{FF2B5EF4-FFF2-40B4-BE49-F238E27FC236}">
                <a16:creationId xmlns:a16="http://schemas.microsoft.com/office/drawing/2014/main" id="{0BDB6701-78F8-4DB8-BB41-ED164D6C6E4A}"/>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B3DD6663-527A-4C1F-A899-FD11D52EA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F23B2B0-8A7A-4CD8-A694-A07219B1B4A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1946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5EDFB994-290F-4EB5-B795-48A148FE9EC3}"/>
              </a:ext>
            </a:extLst>
          </p:cNvPr>
          <p:cNvSpPr txBox="1">
            <a:spLocks/>
          </p:cNvSpPr>
          <p:nvPr/>
        </p:nvSpPr>
        <p:spPr>
          <a:xfrm>
            <a:off x="2173602" y="43150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solidFill>
                  <a:schemeClr val="tx1"/>
                </a:solidFill>
              </a:rPr>
              <a:t>PowerShell Core &amp; Cloud Shell</a:t>
            </a:r>
          </a:p>
        </p:txBody>
      </p:sp>
      <p:pic>
        <p:nvPicPr>
          <p:cNvPr id="7170" name="Picture 2" descr="See the source image">
            <a:extLst>
              <a:ext uri="{FF2B5EF4-FFF2-40B4-BE49-F238E27FC236}">
                <a16:creationId xmlns:a16="http://schemas.microsoft.com/office/drawing/2014/main" id="{E91CA0E9-8929-48F6-9714-53488D99E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988" y="1960181"/>
            <a:ext cx="3248024" cy="16993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6A05D9-B4B6-401B-ACDE-DD3AAFF00A95}"/>
              </a:ext>
            </a:extLst>
          </p:cNvPr>
          <p:cNvSpPr txBox="1"/>
          <p:nvPr/>
        </p:nvSpPr>
        <p:spPr>
          <a:xfrm>
            <a:off x="1085850" y="3848100"/>
            <a:ext cx="10463213"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Reduce dependency footprint and leverage the Graph SDK;</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Compatibility with PowerShell Core;</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Exploring with PowerShell PG the concept of a DSC engine as a Service (LCM-as-a-Service);</a:t>
            </a:r>
          </a:p>
        </p:txBody>
      </p:sp>
    </p:spTree>
    <p:extLst>
      <p:ext uri="{BB962C8B-B14F-4D97-AF65-F5344CB8AC3E}">
        <p14:creationId xmlns:p14="http://schemas.microsoft.com/office/powerpoint/2010/main" val="20160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079625" y="431841"/>
            <a:ext cx="9144000" cy="553998"/>
          </a:xfrm>
        </p:spPr>
        <p:txBody>
          <a:bodyPr vert="horz" lIns="91440" tIns="45720" rIns="91440" bIns="45720" rtlCol="0" anchor="ctr">
            <a:normAutofit/>
          </a:bodyPr>
          <a:lstStyle/>
          <a:p>
            <a:pPr defTabSz="914400">
              <a:lnSpc>
                <a:spcPct val="90000"/>
              </a:lnSpc>
            </a:pPr>
            <a:r>
              <a:rPr lang="en-US" sz="3200" kern="1200" dirty="0" err="1">
                <a:solidFill>
                  <a:schemeClr val="tx1"/>
                </a:solidFill>
                <a:latin typeface="+mj-lt"/>
                <a:ea typeface="+mj-ea"/>
                <a:cs typeface="+mj-cs"/>
              </a:rPr>
              <a:t>ChatOPS</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11CE0A36-2A76-4A7E-A44E-795FA6334985}"/>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7D3252CF-097B-4FA4-8B02-A4F59C827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38BE5B-2B3D-40B0-833A-0AA86C0BF400}"/>
              </a:ext>
            </a:extLst>
          </p:cNvPr>
          <p:cNvPicPr>
            <a:picLocks noChangeAspect="1"/>
          </p:cNvPicPr>
          <p:nvPr/>
        </p:nvPicPr>
        <p:blipFill>
          <a:blip r:embed="rId4"/>
          <a:stretch>
            <a:fillRect/>
          </a:stretch>
        </p:blipFill>
        <p:spPr>
          <a:xfrm>
            <a:off x="-18380" y="-4594"/>
            <a:ext cx="119429" cy="6858000"/>
          </a:xfrm>
          <a:prstGeom prst="rect">
            <a:avLst/>
          </a:prstGeom>
        </p:spPr>
      </p:pic>
      <p:pic>
        <p:nvPicPr>
          <p:cNvPr id="5" name="Picture 4">
            <a:extLst>
              <a:ext uri="{FF2B5EF4-FFF2-40B4-BE49-F238E27FC236}">
                <a16:creationId xmlns:a16="http://schemas.microsoft.com/office/drawing/2014/main" id="{CE448AF2-706A-4790-A215-CD8398C48E85}"/>
              </a:ext>
            </a:extLst>
          </p:cNvPr>
          <p:cNvPicPr>
            <a:picLocks noChangeAspect="1"/>
          </p:cNvPicPr>
          <p:nvPr/>
        </p:nvPicPr>
        <p:blipFill>
          <a:blip r:embed="rId5"/>
          <a:stretch>
            <a:fillRect/>
          </a:stretch>
        </p:blipFill>
        <p:spPr>
          <a:xfrm>
            <a:off x="3966504" y="1600105"/>
            <a:ext cx="4258992" cy="4449690"/>
          </a:xfrm>
          <a:prstGeom prst="rect">
            <a:avLst/>
          </a:prstGeom>
        </p:spPr>
      </p:pic>
    </p:spTree>
    <p:extLst>
      <p:ext uri="{BB962C8B-B14F-4D97-AF65-F5344CB8AC3E}">
        <p14:creationId xmlns:p14="http://schemas.microsoft.com/office/powerpoint/2010/main" val="33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#1</a:t>
            </a:r>
          </a:p>
        </p:txBody>
      </p:sp>
      <p:sp>
        <p:nvSpPr>
          <p:cNvPr id="4" name="TextBox 3">
            <a:extLst>
              <a:ext uri="{FF2B5EF4-FFF2-40B4-BE49-F238E27FC236}">
                <a16:creationId xmlns:a16="http://schemas.microsoft.com/office/drawing/2014/main" id="{DA8926F1-484D-42AA-B4DA-BCBF83CEC6C8}"/>
              </a:ext>
            </a:extLst>
          </p:cNvPr>
          <p:cNvSpPr txBox="1"/>
          <p:nvPr/>
        </p:nvSpPr>
        <p:spPr>
          <a:xfrm>
            <a:off x="5236535" y="3912782"/>
            <a:ext cx="5449186" cy="584775"/>
          </a:xfrm>
          <a:prstGeom prst="rect">
            <a:avLst/>
          </a:prstGeom>
          <a:noFill/>
        </p:spPr>
        <p:txBody>
          <a:bodyPr wrap="square" rtlCol="0">
            <a:spAutoFit/>
          </a:bodyPr>
          <a:lstStyle/>
          <a:p>
            <a:r>
              <a:rPr lang="en-US" sz="3200" dirty="0"/>
              <a:t>Reactive</a:t>
            </a:r>
          </a:p>
        </p:txBody>
      </p:sp>
      <p:pic>
        <p:nvPicPr>
          <p:cNvPr id="5" name="Picture 4">
            <a:extLst>
              <a:ext uri="{FF2B5EF4-FFF2-40B4-BE49-F238E27FC236}">
                <a16:creationId xmlns:a16="http://schemas.microsoft.com/office/drawing/2014/main" id="{6C985774-D255-415C-8682-27EAEE57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6" name="Rectangle 5">
            <a:extLst>
              <a:ext uri="{FF2B5EF4-FFF2-40B4-BE49-F238E27FC236}">
                <a16:creationId xmlns:a16="http://schemas.microsoft.com/office/drawing/2014/main" id="{8A59B517-F622-48FA-B497-79BE86347299}"/>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0130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F28FB56-1FA5-484F-9D66-B7D45686202F}"/>
              </a:ext>
            </a:extLst>
          </p:cNvPr>
          <p:cNvSpPr/>
          <p:nvPr/>
        </p:nvSpPr>
        <p:spPr>
          <a:xfrm>
            <a:off x="2675104" y="93871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786647"/>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9" y="94074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675104" y="630942"/>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2791839"/>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2701401"/>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42900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361891"/>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414425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4452027"/>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spTree>
    <p:extLst>
      <p:ext uri="{BB962C8B-B14F-4D97-AF65-F5344CB8AC3E}">
        <p14:creationId xmlns:p14="http://schemas.microsoft.com/office/powerpoint/2010/main" val="377695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p:bldP spid="9" grpId="0" animBg="1"/>
      <p:bldP spid="11" grpId="0" animBg="1"/>
      <p:bldP spid="13" grpId="0"/>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400458"/>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140565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1315212"/>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042811"/>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975702"/>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2758061"/>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3065838"/>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3632031"/>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89063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Tree>
    <p:extLst>
      <p:ext uri="{BB962C8B-B14F-4D97-AF65-F5344CB8AC3E}">
        <p14:creationId xmlns:p14="http://schemas.microsoft.com/office/powerpoint/2010/main" val="352471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296698"/>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122958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1011948"/>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2675104" y="1319725"/>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1885918"/>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41445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4667631"/>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6092456"/>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19" name="Table 17">
            <a:extLst>
              <a:ext uri="{FF2B5EF4-FFF2-40B4-BE49-F238E27FC236}">
                <a16:creationId xmlns:a16="http://schemas.microsoft.com/office/drawing/2014/main" id="{A2C9E5EE-CCDD-4A27-9209-388AC192DD7D}"/>
              </a:ext>
            </a:extLst>
          </p:cNvPr>
          <p:cNvGraphicFramePr>
            <a:graphicFrameLocks noGrp="1"/>
          </p:cNvGraphicFramePr>
          <p:nvPr>
            <p:extLst>
              <p:ext uri="{D42A27DB-BD31-4B8C-83A1-F6EECF244321}">
                <p14:modId xmlns:p14="http://schemas.microsoft.com/office/powerpoint/2010/main" val="3712539189"/>
              </p:ext>
            </p:extLst>
          </p:nvPr>
        </p:nvGraphicFramePr>
        <p:xfrm>
          <a:off x="5046108" y="4667631"/>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89293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520586"/>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328629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3195859"/>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4233498"/>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4015857"/>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4323634"/>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4889499"/>
            <a:ext cx="2330501" cy="1747876"/>
          </a:xfrm>
          <a:prstGeom prst="rect">
            <a:avLst/>
          </a:prstGeom>
        </p:spPr>
      </p:pic>
      <p:sp>
        <p:nvSpPr>
          <p:cNvPr id="24" name="Rectangle: Rounded Corners 23">
            <a:extLst>
              <a:ext uri="{FF2B5EF4-FFF2-40B4-BE49-F238E27FC236}">
                <a16:creationId xmlns:a16="http://schemas.microsoft.com/office/drawing/2014/main" id="{127BBC30-EA86-4E55-9134-02EF32683558}"/>
              </a:ext>
            </a:extLst>
          </p:cNvPr>
          <p:cNvSpPr/>
          <p:nvPr/>
        </p:nvSpPr>
        <p:spPr>
          <a:xfrm>
            <a:off x="2675102" y="1062587"/>
            <a:ext cx="5860915"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SPOSharingSettings</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25" name="Rectangle: Rounded Corners 24">
            <a:extLst>
              <a:ext uri="{FF2B5EF4-FFF2-40B4-BE49-F238E27FC236}">
                <a16:creationId xmlns:a16="http://schemas.microsoft.com/office/drawing/2014/main" id="{9BBAFC7A-F102-4070-859D-8F0C735EB8C5}"/>
              </a:ext>
            </a:extLst>
          </p:cNvPr>
          <p:cNvSpPr/>
          <p:nvPr/>
        </p:nvSpPr>
        <p:spPr>
          <a:xfrm>
            <a:off x="2675102" y="2519311"/>
            <a:ext cx="5860915" cy="70229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p>
        </p:txBody>
      </p:sp>
      <p:graphicFrame>
        <p:nvGraphicFramePr>
          <p:cNvPr id="26" name="Table 17">
            <a:extLst>
              <a:ext uri="{FF2B5EF4-FFF2-40B4-BE49-F238E27FC236}">
                <a16:creationId xmlns:a16="http://schemas.microsoft.com/office/drawing/2014/main" id="{DD5E2FC5-B650-40BF-8CB7-CE27A592CAB7}"/>
              </a:ext>
            </a:extLst>
          </p:cNvPr>
          <p:cNvGraphicFramePr>
            <a:graphicFrameLocks noGrp="1"/>
          </p:cNvGraphicFramePr>
          <p:nvPr>
            <p:extLst>
              <p:ext uri="{D42A27DB-BD31-4B8C-83A1-F6EECF244321}">
                <p14:modId xmlns:p14="http://schemas.microsoft.com/office/powerpoint/2010/main" val="2292694047"/>
              </p:ext>
            </p:extLst>
          </p:nvPr>
        </p:nvGraphicFramePr>
        <p:xfrm>
          <a:off x="5005603" y="1057994"/>
          <a:ext cx="3204536" cy="138176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AllowExternalSharingSettings</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$True</a:t>
                      </a:r>
                    </a:p>
                  </a:txBody>
                  <a:tcPr/>
                </a:tc>
                <a:tc>
                  <a:txBody>
                    <a:bodyPr/>
                    <a:lstStyle/>
                    <a:p>
                      <a:r>
                        <a:rPr lang="en-US" dirty="0"/>
                        <a:t>$False</a:t>
                      </a:r>
                    </a:p>
                  </a:txBody>
                  <a:tcPr/>
                </a:tc>
                <a:extLst>
                  <a:ext uri="{0D108BD9-81ED-4DB2-BD59-A6C34878D82A}">
                    <a16:rowId xmlns:a16="http://schemas.microsoft.com/office/drawing/2014/main" val="3839298784"/>
                  </a:ext>
                </a:extLst>
              </a:tr>
            </a:tbl>
          </a:graphicData>
        </a:graphic>
      </p:graphicFrame>
    </p:spTree>
    <p:extLst>
      <p:ext uri="{BB962C8B-B14F-4D97-AF65-F5344CB8AC3E}">
        <p14:creationId xmlns:p14="http://schemas.microsoft.com/office/powerpoint/2010/main" val="230039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CC831FD-5F7F-48AC-BFDB-3193809D0A2D}"/>
              </a:ext>
            </a:extLst>
          </p:cNvPr>
          <p:cNvSpPr/>
          <p:nvPr/>
        </p:nvSpPr>
        <p:spPr>
          <a:xfrm>
            <a:off x="2675104"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5" name="Rectangle: Rounded Corners 4">
            <a:extLst>
              <a:ext uri="{FF2B5EF4-FFF2-40B4-BE49-F238E27FC236}">
                <a16:creationId xmlns:a16="http://schemas.microsoft.com/office/drawing/2014/main" id="{AB402FEA-6F70-4F21-A12B-D8EF2E7BB231}"/>
              </a:ext>
            </a:extLst>
          </p:cNvPr>
          <p:cNvSpPr/>
          <p:nvPr/>
        </p:nvSpPr>
        <p:spPr>
          <a:xfrm>
            <a:off x="2675104" y="-1690979"/>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have reported that they can no longer generate external URLs to share content in SharePoint.</a:t>
            </a:r>
          </a:p>
        </p:txBody>
      </p:sp>
      <p:pic>
        <p:nvPicPr>
          <p:cNvPr id="6" name="Picture 5">
            <a:extLst>
              <a:ext uri="{FF2B5EF4-FFF2-40B4-BE49-F238E27FC236}">
                <a16:creationId xmlns:a16="http://schemas.microsoft.com/office/drawing/2014/main" id="{1857A6B7-2DF9-4FFC-A225-AF7909BCC7DA}"/>
              </a:ext>
            </a:extLst>
          </p:cNvPr>
          <p:cNvPicPr>
            <a:picLocks noChangeAspect="1"/>
          </p:cNvPicPr>
          <p:nvPr/>
        </p:nvPicPr>
        <p:blipFill>
          <a:blip r:embed="rId2"/>
          <a:stretch>
            <a:fillRect/>
          </a:stretch>
        </p:blipFill>
        <p:spPr>
          <a:xfrm>
            <a:off x="1579058" y="-819957"/>
            <a:ext cx="715790" cy="715790"/>
          </a:xfrm>
          <a:prstGeom prst="rect">
            <a:avLst/>
          </a:prstGeom>
        </p:spPr>
      </p:pic>
      <p:sp>
        <p:nvSpPr>
          <p:cNvPr id="7" name="TextBox 6">
            <a:extLst>
              <a:ext uri="{FF2B5EF4-FFF2-40B4-BE49-F238E27FC236}">
                <a16:creationId xmlns:a16="http://schemas.microsoft.com/office/drawing/2014/main" id="{A1288899-D2B4-460E-BAD2-EF57907D1601}"/>
              </a:ext>
            </a:extLst>
          </p:cNvPr>
          <p:cNvSpPr txBox="1"/>
          <p:nvPr/>
        </p:nvSpPr>
        <p:spPr>
          <a:xfrm>
            <a:off x="2942614" y="-1246496"/>
            <a:ext cx="3376397" cy="307777"/>
          </a:xfrm>
          <a:prstGeom prst="rect">
            <a:avLst/>
          </a:prstGeom>
          <a:noFill/>
        </p:spPr>
        <p:txBody>
          <a:bodyPr wrap="square" rtlCol="0">
            <a:spAutoFit/>
          </a:bodyPr>
          <a:lstStyle/>
          <a:p>
            <a:r>
              <a:rPr lang="en-US" sz="1400" dirty="0">
                <a:solidFill>
                  <a:schemeClr val="bg2">
                    <a:lumMod val="75000"/>
                  </a:schemeClr>
                </a:solidFill>
              </a:rPr>
              <a:t>John Smith [10:03 AM]</a:t>
            </a:r>
          </a:p>
        </p:txBody>
      </p:sp>
      <p:sp>
        <p:nvSpPr>
          <p:cNvPr id="8" name="Rectangle: Rounded Corners 7">
            <a:extLst>
              <a:ext uri="{FF2B5EF4-FFF2-40B4-BE49-F238E27FC236}">
                <a16:creationId xmlns:a16="http://schemas.microsoft.com/office/drawing/2014/main" id="{CF28FB56-1FA5-484F-9D66-B7D45686202F}"/>
              </a:ext>
            </a:extLst>
          </p:cNvPr>
          <p:cNvSpPr/>
          <p:nvPr/>
        </p:nvSpPr>
        <p:spPr>
          <a:xfrm>
            <a:off x="2675103" y="-821985"/>
            <a:ext cx="5860915" cy="7198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Nik, has anything changed on the Production tenant by any chance? </a:t>
            </a:r>
          </a:p>
        </p:txBody>
      </p:sp>
      <p:sp>
        <p:nvSpPr>
          <p:cNvPr id="9" name="Rectangle: Rounded Corners 8">
            <a:extLst>
              <a:ext uri="{FF2B5EF4-FFF2-40B4-BE49-F238E27FC236}">
                <a16:creationId xmlns:a16="http://schemas.microsoft.com/office/drawing/2014/main" id="{AF504957-474A-4A9C-8736-F093173D7015}"/>
              </a:ext>
            </a:extLst>
          </p:cNvPr>
          <p:cNvSpPr/>
          <p:nvPr/>
        </p:nvSpPr>
        <p:spPr>
          <a:xfrm>
            <a:off x="3600853" y="-685787"/>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Hey John, not sure, let me check…</a:t>
            </a:r>
          </a:p>
        </p:txBody>
      </p:sp>
      <p:pic>
        <p:nvPicPr>
          <p:cNvPr id="10" name="Picture 9">
            <a:extLst>
              <a:ext uri="{FF2B5EF4-FFF2-40B4-BE49-F238E27FC236}">
                <a16:creationId xmlns:a16="http://schemas.microsoft.com/office/drawing/2014/main" id="{465778D9-53C1-417F-AB3D-CC5A844B06A2}"/>
              </a:ext>
            </a:extLst>
          </p:cNvPr>
          <p:cNvPicPr>
            <a:picLocks noChangeAspect="1"/>
          </p:cNvPicPr>
          <p:nvPr/>
        </p:nvPicPr>
        <p:blipFill>
          <a:blip r:embed="rId3"/>
          <a:stretch>
            <a:fillRect/>
          </a:stretch>
        </p:blipFill>
        <p:spPr>
          <a:xfrm>
            <a:off x="9627494" y="-776225"/>
            <a:ext cx="727599" cy="727599"/>
          </a:xfrm>
          <a:prstGeom prst="rect">
            <a:avLst/>
          </a:prstGeom>
        </p:spPr>
      </p:pic>
      <p:sp>
        <p:nvSpPr>
          <p:cNvPr id="11" name="Rectangle: Rounded Corners 10">
            <a:extLst>
              <a:ext uri="{FF2B5EF4-FFF2-40B4-BE49-F238E27FC236}">
                <a16:creationId xmlns:a16="http://schemas.microsoft.com/office/drawing/2014/main" id="{9A012782-9815-42A5-85BE-7D4E8F632A10}"/>
              </a:ext>
            </a:extLst>
          </p:cNvPr>
          <p:cNvSpPr/>
          <p:nvPr/>
        </p:nvSpPr>
        <p:spPr>
          <a:xfrm>
            <a:off x="3600853" y="-3804070"/>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!Bot Status</a:t>
            </a:r>
          </a:p>
        </p:txBody>
      </p:sp>
      <p:pic>
        <p:nvPicPr>
          <p:cNvPr id="12" name="Picture 11" descr="A picture containing lamp, light, flower&#10;&#10;Description automatically generated">
            <a:extLst>
              <a:ext uri="{FF2B5EF4-FFF2-40B4-BE49-F238E27FC236}">
                <a16:creationId xmlns:a16="http://schemas.microsoft.com/office/drawing/2014/main" id="{70BB838E-EEB4-43D3-A350-24B278389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871179"/>
            <a:ext cx="540849" cy="540849"/>
          </a:xfrm>
          <a:prstGeom prst="rect">
            <a:avLst/>
          </a:prstGeom>
        </p:spPr>
      </p:pic>
      <p:sp>
        <p:nvSpPr>
          <p:cNvPr id="13" name="TextBox 12">
            <a:extLst>
              <a:ext uri="{FF2B5EF4-FFF2-40B4-BE49-F238E27FC236}">
                <a16:creationId xmlns:a16="http://schemas.microsoft.com/office/drawing/2014/main" id="{5573EAFD-C5B0-45F4-ABC0-0CE5CE312ED0}"/>
              </a:ext>
            </a:extLst>
          </p:cNvPr>
          <p:cNvSpPr txBox="1"/>
          <p:nvPr/>
        </p:nvSpPr>
        <p:spPr>
          <a:xfrm>
            <a:off x="2675104" y="-3088820"/>
            <a:ext cx="3376397" cy="307777"/>
          </a:xfrm>
          <a:prstGeom prst="rect">
            <a:avLst/>
          </a:prstGeom>
          <a:noFill/>
        </p:spPr>
        <p:txBody>
          <a:bodyPr wrap="square" rtlCol="0">
            <a:spAutoFit/>
          </a:bodyPr>
          <a:lstStyle/>
          <a:p>
            <a:r>
              <a:rPr lang="en-US" sz="1400" dirty="0">
                <a:solidFill>
                  <a:schemeClr val="bg2">
                    <a:lumMod val="75000"/>
                  </a:schemeClr>
                </a:solidFill>
              </a:rPr>
              <a:t>O365DSC Bot [10:04 AM]</a:t>
            </a:r>
          </a:p>
        </p:txBody>
      </p:sp>
      <p:sp>
        <p:nvSpPr>
          <p:cNvPr id="14" name="Rectangle: Rounded Corners 13">
            <a:extLst>
              <a:ext uri="{FF2B5EF4-FFF2-40B4-BE49-F238E27FC236}">
                <a16:creationId xmlns:a16="http://schemas.microsoft.com/office/drawing/2014/main" id="{A83DAEAB-6C62-4A13-8422-418A94C39391}"/>
              </a:ext>
            </a:extLst>
          </p:cNvPr>
          <p:cNvSpPr/>
          <p:nvPr/>
        </p:nvSpPr>
        <p:spPr>
          <a:xfrm>
            <a:off x="3000474" y="-3058029"/>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analyze your tenant…</a:t>
            </a:r>
          </a:p>
        </p:txBody>
      </p:sp>
      <p:pic>
        <p:nvPicPr>
          <p:cNvPr id="3" name="Picture 2" descr="A person wearing a suit and tie holding the hand up&#10;&#10;Description automatically generated">
            <a:extLst>
              <a:ext uri="{FF2B5EF4-FFF2-40B4-BE49-F238E27FC236}">
                <a16:creationId xmlns:a16="http://schemas.microsoft.com/office/drawing/2014/main" id="{D84E3637-BED3-46F8-B2A6-5D6C62FC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3" y="-2214850"/>
            <a:ext cx="3810000" cy="2143125"/>
          </a:xfrm>
          <a:prstGeom prst="rect">
            <a:avLst/>
          </a:prstGeom>
        </p:spPr>
      </p:pic>
      <p:sp>
        <p:nvSpPr>
          <p:cNvPr id="15" name="Rectangle: Rounded Corners 14">
            <a:extLst>
              <a:ext uri="{FF2B5EF4-FFF2-40B4-BE49-F238E27FC236}">
                <a16:creationId xmlns:a16="http://schemas.microsoft.com/office/drawing/2014/main" id="{2C654535-E974-4B58-BAC3-B4FE4E09041E}"/>
              </a:ext>
            </a:extLst>
          </p:cNvPr>
          <p:cNvSpPr/>
          <p:nvPr/>
        </p:nvSpPr>
        <p:spPr>
          <a:xfrm>
            <a:off x="2675102" y="-1441123"/>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Yeah dude, it’s </a:t>
            </a:r>
            <a:r>
              <a:rPr lang="en-US" b="1" dirty="0">
                <a:solidFill>
                  <a:schemeClr val="tx1"/>
                </a:solidFill>
              </a:rPr>
              <a:t>not</a:t>
            </a:r>
            <a:r>
              <a:rPr lang="en-US" dirty="0">
                <a:solidFill>
                  <a:schemeClr val="tx1"/>
                </a:solidFill>
              </a:rPr>
              <a:t> in its </a:t>
            </a:r>
            <a:r>
              <a:rPr lang="en-US" b="1" dirty="0">
                <a:solidFill>
                  <a:schemeClr val="tx1"/>
                </a:solidFill>
              </a:rPr>
              <a:t>Desired State</a:t>
            </a:r>
            <a:endParaRPr lang="en-US" dirty="0">
              <a:solidFill>
                <a:schemeClr val="tx1"/>
              </a:solidFill>
            </a:endParaRPr>
          </a:p>
        </p:txBody>
      </p:sp>
      <p:sp>
        <p:nvSpPr>
          <p:cNvPr id="16" name="Rectangle: Rounded Corners 15">
            <a:extLst>
              <a:ext uri="{FF2B5EF4-FFF2-40B4-BE49-F238E27FC236}">
                <a16:creationId xmlns:a16="http://schemas.microsoft.com/office/drawing/2014/main" id="{3CA6BDE5-CB19-4C04-A4CB-45122DD9EA18}"/>
              </a:ext>
            </a:extLst>
          </p:cNvPr>
          <p:cNvSpPr/>
          <p:nvPr/>
        </p:nvSpPr>
        <p:spPr>
          <a:xfrm>
            <a:off x="2675102" y="-976495"/>
            <a:ext cx="5860915" cy="90575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setting </a:t>
            </a:r>
            <a:r>
              <a:rPr lang="en-US" b="1" dirty="0" err="1">
                <a:solidFill>
                  <a:schemeClr val="tx1"/>
                </a:solidFill>
              </a:rPr>
              <a:t>SPOSharingSettings</a:t>
            </a:r>
            <a:r>
              <a:rPr lang="en-US" b="1" dirty="0">
                <a:solidFill>
                  <a:schemeClr val="tx1"/>
                </a:solidFill>
              </a:rPr>
              <a:t>:</a:t>
            </a:r>
          </a:p>
          <a:p>
            <a:pPr marL="285750" indent="-285750">
              <a:buFont typeface="Arial" panose="020B0604020202020204" pitchFamily="34" charset="0"/>
              <a:buChar char="•"/>
            </a:pPr>
            <a:r>
              <a:rPr lang="en-US" b="1" dirty="0" err="1">
                <a:solidFill>
                  <a:schemeClr val="tx1"/>
                </a:solidFill>
              </a:rPr>
              <a:t>AllowExternalSharingUrl</a:t>
            </a:r>
            <a:r>
              <a:rPr lang="en-US" dirty="0">
                <a:solidFill>
                  <a:schemeClr val="tx1"/>
                </a:solidFill>
              </a:rPr>
              <a:t> should be </a:t>
            </a:r>
            <a:r>
              <a:rPr lang="en-US" b="1" dirty="0">
                <a:solidFill>
                  <a:schemeClr val="tx1"/>
                </a:solidFill>
              </a:rPr>
              <a:t>$True</a:t>
            </a:r>
            <a:r>
              <a:rPr lang="en-US" dirty="0">
                <a:solidFill>
                  <a:schemeClr val="tx1"/>
                </a:solidFill>
              </a:rPr>
              <a:t> but is set to </a:t>
            </a:r>
            <a:r>
              <a:rPr lang="en-US" b="1" dirty="0">
                <a:solidFill>
                  <a:schemeClr val="tx1"/>
                </a:solidFill>
              </a:rPr>
              <a:t>$False</a:t>
            </a:r>
          </a:p>
        </p:txBody>
      </p:sp>
      <p:sp>
        <p:nvSpPr>
          <p:cNvPr id="17" name="Rectangle: Rounded Corners 16">
            <a:extLst>
              <a:ext uri="{FF2B5EF4-FFF2-40B4-BE49-F238E27FC236}">
                <a16:creationId xmlns:a16="http://schemas.microsoft.com/office/drawing/2014/main" id="{E844904E-0D2B-4085-A293-F16954374A28}"/>
              </a:ext>
            </a:extLst>
          </p:cNvPr>
          <p:cNvSpPr/>
          <p:nvPr/>
        </p:nvSpPr>
        <p:spPr>
          <a:xfrm>
            <a:off x="2675102" y="497082"/>
            <a:ext cx="5860915" cy="856030"/>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 know how to fix this. Simply say:</a:t>
            </a:r>
            <a:br>
              <a:rPr lang="en-US" dirty="0">
                <a:solidFill>
                  <a:schemeClr val="tx1"/>
                </a:solidFill>
              </a:rPr>
            </a:br>
            <a:r>
              <a:rPr lang="en-US" dirty="0">
                <a:solidFill>
                  <a:schemeClr val="tx1"/>
                </a:solidFill>
              </a:rPr>
              <a:t>	</a:t>
            </a:r>
            <a:r>
              <a:rPr lang="en-US" b="1" dirty="0">
                <a:solidFill>
                  <a:schemeClr val="tx1"/>
                </a:solidFill>
              </a:rPr>
              <a:t>!Bot Autocorrect</a:t>
            </a:r>
            <a:endParaRPr lang="en-US" dirty="0">
              <a:solidFill>
                <a:schemeClr val="tx1"/>
              </a:solidFill>
            </a:endParaRPr>
          </a:p>
        </p:txBody>
      </p:sp>
      <p:sp>
        <p:nvSpPr>
          <p:cNvPr id="18" name="Rectangle: Rounded Corners 17">
            <a:extLst>
              <a:ext uri="{FF2B5EF4-FFF2-40B4-BE49-F238E27FC236}">
                <a16:creationId xmlns:a16="http://schemas.microsoft.com/office/drawing/2014/main" id="{5E3B394C-A1C9-4E5E-8724-9190A11CE830}"/>
              </a:ext>
            </a:extLst>
          </p:cNvPr>
          <p:cNvSpPr/>
          <p:nvPr/>
        </p:nvSpPr>
        <p:spPr>
          <a:xfrm>
            <a:off x="3600853" y="1558504"/>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Oups</a:t>
            </a:r>
            <a:r>
              <a:rPr lang="en-US" dirty="0">
                <a:solidFill>
                  <a:schemeClr val="tx1"/>
                </a:solidFill>
              </a:rPr>
              <a:t>. !Bot Autocorrect</a:t>
            </a:r>
          </a:p>
        </p:txBody>
      </p:sp>
      <p:pic>
        <p:nvPicPr>
          <p:cNvPr id="19" name="Picture 18">
            <a:extLst>
              <a:ext uri="{FF2B5EF4-FFF2-40B4-BE49-F238E27FC236}">
                <a16:creationId xmlns:a16="http://schemas.microsoft.com/office/drawing/2014/main" id="{AAC30C04-3B51-47E1-A608-FD7433542628}"/>
              </a:ext>
            </a:extLst>
          </p:cNvPr>
          <p:cNvPicPr>
            <a:picLocks noChangeAspect="1"/>
          </p:cNvPicPr>
          <p:nvPr/>
        </p:nvPicPr>
        <p:blipFill>
          <a:blip r:embed="rId3"/>
          <a:stretch>
            <a:fillRect/>
          </a:stretch>
        </p:blipFill>
        <p:spPr>
          <a:xfrm>
            <a:off x="9627494" y="1468066"/>
            <a:ext cx="727599" cy="727599"/>
          </a:xfrm>
          <a:prstGeom prst="rect">
            <a:avLst/>
          </a:prstGeom>
        </p:spPr>
      </p:pic>
      <p:pic>
        <p:nvPicPr>
          <p:cNvPr id="20" name="Picture 19" descr="A picture containing lamp, light, flower&#10;&#10;Description automatically generated">
            <a:extLst>
              <a:ext uri="{FF2B5EF4-FFF2-40B4-BE49-F238E27FC236}">
                <a16:creationId xmlns:a16="http://schemas.microsoft.com/office/drawing/2014/main" id="{7D894F52-2A62-4109-A6EE-4D9FDEFFA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29" y="2505705"/>
            <a:ext cx="540849" cy="540849"/>
          </a:xfrm>
          <a:prstGeom prst="rect">
            <a:avLst/>
          </a:prstGeom>
        </p:spPr>
      </p:pic>
      <p:sp>
        <p:nvSpPr>
          <p:cNvPr id="21" name="TextBox 20">
            <a:extLst>
              <a:ext uri="{FF2B5EF4-FFF2-40B4-BE49-F238E27FC236}">
                <a16:creationId xmlns:a16="http://schemas.microsoft.com/office/drawing/2014/main" id="{CE079088-53A9-4654-9CF9-F04D675EFB81}"/>
              </a:ext>
            </a:extLst>
          </p:cNvPr>
          <p:cNvSpPr txBox="1"/>
          <p:nvPr/>
        </p:nvSpPr>
        <p:spPr>
          <a:xfrm>
            <a:off x="2675104" y="2288064"/>
            <a:ext cx="3376397" cy="307777"/>
          </a:xfrm>
          <a:prstGeom prst="rect">
            <a:avLst/>
          </a:prstGeom>
          <a:noFill/>
        </p:spPr>
        <p:txBody>
          <a:bodyPr wrap="square" rtlCol="0">
            <a:spAutoFit/>
          </a:bodyPr>
          <a:lstStyle/>
          <a:p>
            <a:r>
              <a:rPr lang="en-US" sz="1400" dirty="0">
                <a:solidFill>
                  <a:schemeClr val="bg2">
                    <a:lumMod val="75000"/>
                  </a:schemeClr>
                </a:solidFill>
              </a:rPr>
              <a:t>O365DSC Bot [10:06 AM]</a:t>
            </a:r>
          </a:p>
        </p:txBody>
      </p:sp>
      <p:sp>
        <p:nvSpPr>
          <p:cNvPr id="22" name="Rectangle: Rounded Corners 21">
            <a:extLst>
              <a:ext uri="{FF2B5EF4-FFF2-40B4-BE49-F238E27FC236}">
                <a16:creationId xmlns:a16="http://schemas.microsoft.com/office/drawing/2014/main" id="{8147AAC1-D039-4F23-8720-81C4C7D99C07}"/>
              </a:ext>
            </a:extLst>
          </p:cNvPr>
          <p:cNvSpPr/>
          <p:nvPr/>
        </p:nvSpPr>
        <p:spPr>
          <a:xfrm>
            <a:off x="2675104" y="259584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Let me work my magic!</a:t>
            </a:r>
          </a:p>
        </p:txBody>
      </p:sp>
      <p:pic>
        <p:nvPicPr>
          <p:cNvPr id="23" name="Picture 22" descr="A cat sitting on the floor&#10;&#10;Description automatically generated">
            <a:extLst>
              <a:ext uri="{FF2B5EF4-FFF2-40B4-BE49-F238E27FC236}">
                <a16:creationId xmlns:a16="http://schemas.microsoft.com/office/drawing/2014/main" id="{9309D2D7-492A-40FA-A4AF-6FAFDC670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102" y="3161706"/>
            <a:ext cx="2330501" cy="1747876"/>
          </a:xfrm>
          <a:prstGeom prst="rect">
            <a:avLst/>
          </a:prstGeom>
        </p:spPr>
      </p:pic>
      <p:sp>
        <p:nvSpPr>
          <p:cNvPr id="24" name="Rectangle: Rounded Corners 23">
            <a:extLst>
              <a:ext uri="{FF2B5EF4-FFF2-40B4-BE49-F238E27FC236}">
                <a16:creationId xmlns:a16="http://schemas.microsoft.com/office/drawing/2014/main" id="{B05862B5-754E-47B6-AC4D-D862A01A3D9E}"/>
              </a:ext>
            </a:extLst>
          </p:cNvPr>
          <p:cNvSpPr/>
          <p:nvPr/>
        </p:nvSpPr>
        <p:spPr>
          <a:xfrm>
            <a:off x="2675101" y="5119301"/>
            <a:ext cx="5860915"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Ok, it’s fixed!</a:t>
            </a:r>
          </a:p>
        </p:txBody>
      </p:sp>
      <p:sp>
        <p:nvSpPr>
          <p:cNvPr id="25" name="Rectangle: Rounded Corners 24">
            <a:extLst>
              <a:ext uri="{FF2B5EF4-FFF2-40B4-BE49-F238E27FC236}">
                <a16:creationId xmlns:a16="http://schemas.microsoft.com/office/drawing/2014/main" id="{F089B147-45A6-41F2-8331-9D9B1F1C427A}"/>
              </a:ext>
            </a:extLst>
          </p:cNvPr>
          <p:cNvSpPr/>
          <p:nvPr/>
        </p:nvSpPr>
        <p:spPr>
          <a:xfrm>
            <a:off x="3600853" y="5745346"/>
            <a:ext cx="5860915" cy="675534"/>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@John</a:t>
            </a:r>
            <a:r>
              <a:rPr lang="en-US" dirty="0">
                <a:solidFill>
                  <a:schemeClr val="tx1"/>
                </a:solidFill>
              </a:rPr>
              <a:t> it should be fixed now, can you please confirm with the users? Thanks</a:t>
            </a:r>
            <a:endParaRPr lang="en-US" b="1" dirty="0">
              <a:solidFill>
                <a:schemeClr val="tx1"/>
              </a:solidFill>
            </a:endParaRPr>
          </a:p>
        </p:txBody>
      </p:sp>
      <p:pic>
        <p:nvPicPr>
          <p:cNvPr id="26" name="Picture 25">
            <a:extLst>
              <a:ext uri="{FF2B5EF4-FFF2-40B4-BE49-F238E27FC236}">
                <a16:creationId xmlns:a16="http://schemas.microsoft.com/office/drawing/2014/main" id="{57D53AFA-FAB4-43FA-97D9-6D569D2F10A8}"/>
              </a:ext>
            </a:extLst>
          </p:cNvPr>
          <p:cNvPicPr>
            <a:picLocks noChangeAspect="1"/>
          </p:cNvPicPr>
          <p:nvPr/>
        </p:nvPicPr>
        <p:blipFill>
          <a:blip r:embed="rId3"/>
          <a:stretch>
            <a:fillRect/>
          </a:stretch>
        </p:blipFill>
        <p:spPr>
          <a:xfrm>
            <a:off x="9627494" y="5654908"/>
            <a:ext cx="727599" cy="727599"/>
          </a:xfrm>
          <a:prstGeom prst="rect">
            <a:avLst/>
          </a:prstGeom>
        </p:spPr>
      </p:pic>
    </p:spTree>
    <p:extLst>
      <p:ext uri="{BB962C8B-B14F-4D97-AF65-F5344CB8AC3E}">
        <p14:creationId xmlns:p14="http://schemas.microsoft.com/office/powerpoint/2010/main" val="364164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6B371A-3365-4E72-882A-01CD155B87DA}"/>
              </a:ext>
            </a:extLst>
          </p:cNvPr>
          <p:cNvSpPr>
            <a:spLocks noGrp="1"/>
          </p:cNvSpPr>
          <p:nvPr>
            <p:ph type="body" sz="quarter" idx="12"/>
          </p:nvPr>
        </p:nvSpPr>
        <p:spPr>
          <a:xfrm>
            <a:off x="1397510" y="2285234"/>
            <a:ext cx="9144000" cy="1846659"/>
          </a:xfrm>
        </p:spPr>
        <p:txBody>
          <a:bodyPr/>
          <a:lstStyle/>
          <a:p>
            <a:r>
              <a:rPr lang="en-US" b="1" i="1" dirty="0">
                <a:latin typeface="Arial Nova Light" panose="020B0304020202020204" pitchFamily="34" charset="0"/>
              </a:rPr>
              <a:t>“</a:t>
            </a:r>
            <a:r>
              <a:rPr lang="en-US" i="1" dirty="0">
                <a:latin typeface="Arial Nova Light" panose="020B0304020202020204" pitchFamily="34" charset="0"/>
              </a:rPr>
              <a:t>DevOPS, while it may appear to be just be a buzzword to some, is a set of proven best practices from the both the Dev and the OPS worlds which aim at improving overall IT services delivery. Its core artifact is Code, and thereby it is where you need to start. In DevOPS, everything is managed as Code. Modern IT Pros are now writing as much, if not more Code than some traditional Devs in the Enterprise. You need to embrace that reality if you want to stay relevant.</a:t>
            </a:r>
            <a:r>
              <a:rPr lang="en-US" b="1" i="1" dirty="0">
                <a:latin typeface="Arial Nova Light" panose="020B0304020202020204" pitchFamily="34" charset="0"/>
              </a:rPr>
              <a:t>”</a:t>
            </a:r>
            <a:endParaRPr lang="en-US" i="1" dirty="0">
              <a:latin typeface="Arial Nova Light" panose="020B0304020202020204" pitchFamily="34" charset="0"/>
            </a:endParaRPr>
          </a:p>
        </p:txBody>
      </p:sp>
      <p:sp>
        <p:nvSpPr>
          <p:cNvPr id="4" name="Title 16">
            <a:extLst>
              <a:ext uri="{FF2B5EF4-FFF2-40B4-BE49-F238E27FC236}">
                <a16:creationId xmlns:a16="http://schemas.microsoft.com/office/drawing/2014/main" id="{EC834A35-969C-45D6-A70D-BC1A0DA8EFDB}"/>
              </a:ext>
            </a:extLst>
          </p:cNvPr>
          <p:cNvSpPr>
            <a:spLocks noGrp="1"/>
          </p:cNvSpPr>
          <p:nvPr>
            <p:ph type="title"/>
          </p:nvPr>
        </p:nvSpPr>
        <p:spPr>
          <a:xfrm>
            <a:off x="2063782" y="438757"/>
            <a:ext cx="9144000" cy="553998"/>
          </a:xfrm>
        </p:spPr>
        <p:txBody>
          <a:bodyPr vert="horz" lIns="91440" tIns="45720" rIns="91440" bIns="45720" rtlCol="0" anchor="ctr">
            <a:normAutofit fontScale="90000"/>
          </a:bodyPr>
          <a:lstStyle/>
          <a:p>
            <a:pPr defTabSz="914400">
              <a:lnSpc>
                <a:spcPct val="90000"/>
              </a:lnSpc>
            </a:pPr>
            <a:r>
              <a:rPr lang="en-US" sz="4000" kern="1200" dirty="0">
                <a:solidFill>
                  <a:schemeClr val="tx1"/>
                </a:solidFill>
                <a:latin typeface="+mj-lt"/>
                <a:ea typeface="+mj-ea"/>
                <a:cs typeface="+mj-cs"/>
              </a:rPr>
              <a:t>Famous Last Words</a:t>
            </a:r>
          </a:p>
        </p:txBody>
      </p:sp>
      <p:sp>
        <p:nvSpPr>
          <p:cNvPr id="5" name="TextBox 4">
            <a:extLst>
              <a:ext uri="{FF2B5EF4-FFF2-40B4-BE49-F238E27FC236}">
                <a16:creationId xmlns:a16="http://schemas.microsoft.com/office/drawing/2014/main" id="{C5D2D854-9EE0-4A08-8E8E-69E8D9EE01AD}"/>
              </a:ext>
            </a:extLst>
          </p:cNvPr>
          <p:cNvSpPr txBox="1"/>
          <p:nvPr/>
        </p:nvSpPr>
        <p:spPr>
          <a:xfrm>
            <a:off x="8211221" y="4351441"/>
            <a:ext cx="214125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Nik Charlebois</a:t>
            </a:r>
          </a:p>
        </p:txBody>
      </p:sp>
    </p:spTree>
    <p:extLst>
      <p:ext uri="{BB962C8B-B14F-4D97-AF65-F5344CB8AC3E}">
        <p14:creationId xmlns:p14="http://schemas.microsoft.com/office/powerpoint/2010/main" val="30720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#2</a:t>
            </a:r>
          </a:p>
        </p:txBody>
      </p:sp>
      <p:sp>
        <p:nvSpPr>
          <p:cNvPr id="3" name="TextBox 2">
            <a:extLst>
              <a:ext uri="{FF2B5EF4-FFF2-40B4-BE49-F238E27FC236}">
                <a16:creationId xmlns:a16="http://schemas.microsoft.com/office/drawing/2014/main" id="{2217F44B-DC68-49A0-AC0C-90DCC3AD3BDA}"/>
              </a:ext>
            </a:extLst>
          </p:cNvPr>
          <p:cNvSpPr txBox="1"/>
          <p:nvPr/>
        </p:nvSpPr>
        <p:spPr>
          <a:xfrm>
            <a:off x="5236535" y="3912782"/>
            <a:ext cx="5449186" cy="584775"/>
          </a:xfrm>
          <a:prstGeom prst="rect">
            <a:avLst/>
          </a:prstGeom>
          <a:noFill/>
        </p:spPr>
        <p:txBody>
          <a:bodyPr wrap="square" rtlCol="0">
            <a:spAutoFit/>
          </a:bodyPr>
          <a:lstStyle/>
          <a:p>
            <a:r>
              <a:rPr lang="en-US" sz="3200" dirty="0"/>
              <a:t>Pro-Active</a:t>
            </a:r>
          </a:p>
        </p:txBody>
      </p:sp>
      <p:pic>
        <p:nvPicPr>
          <p:cNvPr id="4" name="Picture 3">
            <a:extLst>
              <a:ext uri="{FF2B5EF4-FFF2-40B4-BE49-F238E27FC236}">
                <a16:creationId xmlns:a16="http://schemas.microsoft.com/office/drawing/2014/main" id="{DB58BCA3-51F6-4D58-AC6F-A07F8D06C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BED05B4A-E704-4A1C-B82A-D18F27917873}"/>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21709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44CBA0F-8F70-4E51-AC51-B26AB79BFC6F}"/>
              </a:ext>
            </a:extLst>
          </p:cNvPr>
          <p:cNvSpPr/>
          <p:nvPr/>
        </p:nvSpPr>
        <p:spPr>
          <a:xfrm>
            <a:off x="8144539" y="5768163"/>
            <a:ext cx="3694814" cy="967563"/>
          </a:xfrm>
          <a:prstGeom prst="roundRect">
            <a:avLst/>
          </a:prstGeom>
          <a:solidFill>
            <a:srgbClr val="5558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CEB4CE-7374-429D-8767-B35F71B21622}"/>
              </a:ext>
            </a:extLst>
          </p:cNvPr>
          <p:cNvPicPr>
            <a:picLocks noChangeAspect="1"/>
          </p:cNvPicPr>
          <p:nvPr/>
        </p:nvPicPr>
        <p:blipFill>
          <a:blip r:embed="rId2"/>
          <a:stretch>
            <a:fillRect/>
          </a:stretch>
        </p:blipFill>
        <p:spPr>
          <a:xfrm>
            <a:off x="11387027" y="5869171"/>
            <a:ext cx="285750" cy="238125"/>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D895D5F0-4FC2-4963-BCE5-762B7CFC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1246" y="5922335"/>
            <a:ext cx="417610" cy="417610"/>
          </a:xfrm>
          <a:prstGeom prst="rect">
            <a:avLst/>
          </a:prstGeom>
        </p:spPr>
      </p:pic>
      <p:sp>
        <p:nvSpPr>
          <p:cNvPr id="7" name="TextBox 6">
            <a:extLst>
              <a:ext uri="{FF2B5EF4-FFF2-40B4-BE49-F238E27FC236}">
                <a16:creationId xmlns:a16="http://schemas.microsoft.com/office/drawing/2014/main" id="{3FC1E535-90D3-4E49-A599-86F2DA363EF8}"/>
              </a:ext>
            </a:extLst>
          </p:cNvPr>
          <p:cNvSpPr txBox="1"/>
          <p:nvPr/>
        </p:nvSpPr>
        <p:spPr>
          <a:xfrm>
            <a:off x="8895943" y="5812396"/>
            <a:ext cx="2259418" cy="923330"/>
          </a:xfrm>
          <a:prstGeom prst="rect">
            <a:avLst/>
          </a:prstGeom>
          <a:noFill/>
        </p:spPr>
        <p:txBody>
          <a:bodyPr wrap="square" rtlCol="0">
            <a:spAutoFit/>
          </a:bodyPr>
          <a:lstStyle/>
          <a:p>
            <a:r>
              <a:rPr lang="en-US" b="1" dirty="0">
                <a:solidFill>
                  <a:schemeClr val="bg1"/>
                </a:solidFill>
              </a:rPr>
              <a:t>O365DSC Bot</a:t>
            </a:r>
          </a:p>
          <a:p>
            <a:r>
              <a:rPr lang="en-US" dirty="0">
                <a:solidFill>
                  <a:schemeClr val="bg1"/>
                </a:solidFill>
              </a:rPr>
              <a:t>Configuration Drift detected in QA</a:t>
            </a:r>
          </a:p>
        </p:txBody>
      </p:sp>
      <p:pic>
        <p:nvPicPr>
          <p:cNvPr id="8" name="Picture 7" descr="A picture containing lamp, light, flower&#10;&#10;Description automatically generated">
            <a:extLst>
              <a:ext uri="{FF2B5EF4-FFF2-40B4-BE49-F238E27FC236}">
                <a16:creationId xmlns:a16="http://schemas.microsoft.com/office/drawing/2014/main" id="{115658A6-DE03-4B63-A360-F32FAF736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687" y="634374"/>
            <a:ext cx="540849" cy="540849"/>
          </a:xfrm>
          <a:prstGeom prst="rect">
            <a:avLst/>
          </a:prstGeom>
        </p:spPr>
      </p:pic>
      <p:sp>
        <p:nvSpPr>
          <p:cNvPr id="9" name="TextBox 8">
            <a:extLst>
              <a:ext uri="{FF2B5EF4-FFF2-40B4-BE49-F238E27FC236}">
                <a16:creationId xmlns:a16="http://schemas.microsoft.com/office/drawing/2014/main" id="{8A9C0716-6F97-483B-A0AB-BEC441FD6BE3}"/>
              </a:ext>
            </a:extLst>
          </p:cNvPr>
          <p:cNvSpPr txBox="1"/>
          <p:nvPr/>
        </p:nvSpPr>
        <p:spPr>
          <a:xfrm>
            <a:off x="3249262" y="416733"/>
            <a:ext cx="3376397" cy="307777"/>
          </a:xfrm>
          <a:prstGeom prst="rect">
            <a:avLst/>
          </a:prstGeom>
          <a:noFill/>
        </p:spPr>
        <p:txBody>
          <a:bodyPr wrap="square" rtlCol="0">
            <a:spAutoFit/>
          </a:bodyPr>
          <a:lstStyle/>
          <a:p>
            <a:r>
              <a:rPr lang="en-US" sz="1400" dirty="0">
                <a:solidFill>
                  <a:schemeClr val="bg2">
                    <a:lumMod val="75000"/>
                  </a:schemeClr>
                </a:solidFill>
              </a:rPr>
              <a:t>O365DSC Bot [11:06 AM]</a:t>
            </a:r>
          </a:p>
        </p:txBody>
      </p:sp>
      <p:sp>
        <p:nvSpPr>
          <p:cNvPr id="10" name="Rectangle: Rounded Corners 9">
            <a:extLst>
              <a:ext uri="{FF2B5EF4-FFF2-40B4-BE49-F238E27FC236}">
                <a16:creationId xmlns:a16="http://schemas.microsoft.com/office/drawing/2014/main" id="{01A5C4C4-9CC2-4C47-AAA3-6D939F87943C}"/>
              </a:ext>
            </a:extLst>
          </p:cNvPr>
          <p:cNvSpPr/>
          <p:nvPr/>
        </p:nvSpPr>
        <p:spPr>
          <a:xfrm>
            <a:off x="3249262" y="724510"/>
            <a:ext cx="6285263" cy="450713"/>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Configuration Drift detected in QA!</a:t>
            </a:r>
          </a:p>
        </p:txBody>
      </p:sp>
      <p:sp>
        <p:nvSpPr>
          <p:cNvPr id="11" name="Rectangle: Rounded Corners 10">
            <a:extLst>
              <a:ext uri="{FF2B5EF4-FFF2-40B4-BE49-F238E27FC236}">
                <a16:creationId xmlns:a16="http://schemas.microsoft.com/office/drawing/2014/main" id="{CB37D411-6567-420A-A3AC-84CF7E866FF2}"/>
              </a:ext>
            </a:extLst>
          </p:cNvPr>
          <p:cNvSpPr/>
          <p:nvPr/>
        </p:nvSpPr>
        <p:spPr>
          <a:xfrm>
            <a:off x="3249262" y="2137144"/>
            <a:ext cx="6285263" cy="134946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EXOOrganizationConfig</a:t>
            </a:r>
            <a:r>
              <a:rPr lang="en-US" b="1" dirty="0">
                <a:solidFill>
                  <a:schemeClr val="tx1"/>
                </a:solidFill>
              </a:rPr>
              <a: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graphicFrame>
        <p:nvGraphicFramePr>
          <p:cNvPr id="12" name="Table 17">
            <a:extLst>
              <a:ext uri="{FF2B5EF4-FFF2-40B4-BE49-F238E27FC236}">
                <a16:creationId xmlns:a16="http://schemas.microsoft.com/office/drawing/2014/main" id="{8EAFA1EF-3294-49AE-B11D-98F19D4A0C77}"/>
              </a:ext>
            </a:extLst>
          </p:cNvPr>
          <p:cNvGraphicFramePr>
            <a:graphicFrameLocks noGrp="1"/>
          </p:cNvGraphicFramePr>
          <p:nvPr>
            <p:extLst>
              <p:ext uri="{D42A27DB-BD31-4B8C-83A1-F6EECF244321}">
                <p14:modId xmlns:p14="http://schemas.microsoft.com/office/powerpoint/2010/main" val="658577577"/>
              </p:ext>
            </p:extLst>
          </p:nvPr>
        </p:nvGraphicFramePr>
        <p:xfrm>
          <a:off x="6043832" y="2137144"/>
          <a:ext cx="3204536" cy="1112520"/>
        </p:xfrm>
        <a:graphic>
          <a:graphicData uri="http://schemas.openxmlformats.org/drawingml/2006/table">
            <a:tbl>
              <a:tblPr firstRow="1" bandRow="1">
                <a:tableStyleId>{5C22544A-7EE6-4342-B048-85BDC9FD1C3A}</a:tableStyleId>
              </a:tblPr>
              <a:tblGrid>
                <a:gridCol w="1602268">
                  <a:extLst>
                    <a:ext uri="{9D8B030D-6E8A-4147-A177-3AD203B41FA5}">
                      <a16:colId xmlns:a16="http://schemas.microsoft.com/office/drawing/2014/main" val="1542701218"/>
                    </a:ext>
                  </a:extLst>
                </a:gridCol>
                <a:gridCol w="1602268">
                  <a:extLst>
                    <a:ext uri="{9D8B030D-6E8A-4147-A177-3AD203B41FA5}">
                      <a16:colId xmlns:a16="http://schemas.microsoft.com/office/drawing/2014/main" val="3245213855"/>
                    </a:ext>
                  </a:extLst>
                </a:gridCol>
              </a:tblGrid>
              <a:tr h="370840">
                <a:tc gridSpan="2">
                  <a:txBody>
                    <a:bodyPr/>
                    <a:lstStyle/>
                    <a:p>
                      <a:pPr algn="ctr"/>
                      <a:r>
                        <a:rPr lang="en-US" dirty="0" err="1"/>
                        <a:t>AuditDisabled</a:t>
                      </a:r>
                      <a:endParaRPr lang="en-US" dirty="0"/>
                    </a:p>
                  </a:txBody>
                  <a:tcPr/>
                </a:tc>
                <a:tc hMerge="1">
                  <a:txBody>
                    <a:bodyPr/>
                    <a:lstStyle/>
                    <a:p>
                      <a:endParaRPr lang="en-US" dirty="0"/>
                    </a:p>
                  </a:txBody>
                  <a:tcPr/>
                </a:tc>
                <a:extLst>
                  <a:ext uri="{0D108BD9-81ED-4DB2-BD59-A6C34878D82A}">
                    <a16:rowId xmlns:a16="http://schemas.microsoft.com/office/drawing/2014/main" val="3130932580"/>
                  </a:ext>
                </a:extLst>
              </a:tr>
              <a:tr h="370840">
                <a:tc>
                  <a:txBody>
                    <a:bodyPr/>
                    <a:lstStyle/>
                    <a:p>
                      <a:r>
                        <a:rPr lang="en-US" b="1" dirty="0"/>
                        <a:t>Should Be</a:t>
                      </a:r>
                    </a:p>
                  </a:txBody>
                  <a:tcPr/>
                </a:tc>
                <a:tc>
                  <a:txBody>
                    <a:bodyPr/>
                    <a:lstStyle/>
                    <a:p>
                      <a:r>
                        <a:rPr lang="en-US" b="1" dirty="0"/>
                        <a:t>But was</a:t>
                      </a:r>
                    </a:p>
                  </a:txBody>
                  <a:tcPr/>
                </a:tc>
                <a:extLst>
                  <a:ext uri="{0D108BD9-81ED-4DB2-BD59-A6C34878D82A}">
                    <a16:rowId xmlns:a16="http://schemas.microsoft.com/office/drawing/2014/main" val="2255289162"/>
                  </a:ext>
                </a:extLst>
              </a:tr>
              <a:tr h="370840">
                <a:tc>
                  <a:txBody>
                    <a:bodyPr/>
                    <a:lstStyle/>
                    <a:p>
                      <a:r>
                        <a:rPr lang="en-US" dirty="0"/>
                        <a:t>$False</a:t>
                      </a:r>
                    </a:p>
                  </a:txBody>
                  <a:tcPr/>
                </a:tc>
                <a:tc>
                  <a:txBody>
                    <a:bodyPr/>
                    <a:lstStyle/>
                    <a:p>
                      <a:r>
                        <a:rPr lang="en-US" dirty="0"/>
                        <a:t>$True</a:t>
                      </a:r>
                    </a:p>
                  </a:txBody>
                  <a:tcPr/>
                </a:tc>
                <a:extLst>
                  <a:ext uri="{0D108BD9-81ED-4DB2-BD59-A6C34878D82A}">
                    <a16:rowId xmlns:a16="http://schemas.microsoft.com/office/drawing/2014/main" val="3839298784"/>
                  </a:ext>
                </a:extLst>
              </a:tr>
            </a:tbl>
          </a:graphicData>
        </a:graphic>
      </p:graphicFrame>
      <p:sp>
        <p:nvSpPr>
          <p:cNvPr id="13" name="Rectangle: Rounded Corners 12">
            <a:extLst>
              <a:ext uri="{FF2B5EF4-FFF2-40B4-BE49-F238E27FC236}">
                <a16:creationId xmlns:a16="http://schemas.microsoft.com/office/drawing/2014/main" id="{C0F4C2D4-4F35-4576-B42A-1F51AF3A124A}"/>
              </a:ext>
            </a:extLst>
          </p:cNvPr>
          <p:cNvSpPr/>
          <p:nvPr/>
        </p:nvSpPr>
        <p:spPr>
          <a:xfrm>
            <a:off x="3249262" y="1329395"/>
            <a:ext cx="6285263" cy="65357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11:06 AM, the following issue was detected in the QA tenant</a:t>
            </a:r>
          </a:p>
        </p:txBody>
      </p:sp>
    </p:spTree>
    <p:extLst>
      <p:ext uri="{BB962C8B-B14F-4D97-AF65-F5344CB8AC3E}">
        <p14:creationId xmlns:p14="http://schemas.microsoft.com/office/powerpoint/2010/main" val="8991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E51-3FD4-4784-8CC0-962903E24049}"/>
              </a:ext>
            </a:extLst>
          </p:cNvPr>
          <p:cNvSpPr>
            <a:spLocks noGrp="1"/>
          </p:cNvSpPr>
          <p:nvPr>
            <p:ph type="title"/>
          </p:nvPr>
        </p:nvSpPr>
        <p:spPr>
          <a:xfrm>
            <a:off x="3432544" y="2766218"/>
            <a:ext cx="10515600" cy="1325563"/>
          </a:xfrm>
        </p:spPr>
        <p:txBody>
          <a:bodyPr>
            <a:normAutofit/>
          </a:bodyPr>
          <a:lstStyle/>
          <a:p>
            <a:r>
              <a:rPr lang="en-US" sz="7200" dirty="0"/>
              <a:t>Scenario #3</a:t>
            </a:r>
          </a:p>
        </p:txBody>
      </p:sp>
      <p:sp>
        <p:nvSpPr>
          <p:cNvPr id="3" name="TextBox 2">
            <a:extLst>
              <a:ext uri="{FF2B5EF4-FFF2-40B4-BE49-F238E27FC236}">
                <a16:creationId xmlns:a16="http://schemas.microsoft.com/office/drawing/2014/main" id="{2217F44B-DC68-49A0-AC0C-90DCC3AD3BDA}"/>
              </a:ext>
            </a:extLst>
          </p:cNvPr>
          <p:cNvSpPr txBox="1"/>
          <p:nvPr/>
        </p:nvSpPr>
        <p:spPr>
          <a:xfrm>
            <a:off x="4752753" y="3918098"/>
            <a:ext cx="5449186" cy="584775"/>
          </a:xfrm>
          <a:prstGeom prst="rect">
            <a:avLst/>
          </a:prstGeom>
          <a:noFill/>
        </p:spPr>
        <p:txBody>
          <a:bodyPr wrap="square" rtlCol="0">
            <a:spAutoFit/>
          </a:bodyPr>
          <a:lstStyle/>
          <a:p>
            <a:r>
              <a:rPr lang="en-US" sz="3200" dirty="0"/>
              <a:t>Report &amp; Query</a:t>
            </a:r>
          </a:p>
        </p:txBody>
      </p:sp>
      <p:pic>
        <p:nvPicPr>
          <p:cNvPr id="4" name="Picture 3">
            <a:extLst>
              <a:ext uri="{FF2B5EF4-FFF2-40B4-BE49-F238E27FC236}">
                <a16:creationId xmlns:a16="http://schemas.microsoft.com/office/drawing/2014/main" id="{7BD377E3-4BA4-47C5-9EB2-C3F92865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2333"/>
            <a:ext cx="1083577" cy="485667"/>
          </a:xfrm>
          <a:prstGeom prst="rect">
            <a:avLst/>
          </a:prstGeom>
          <a:solidFill>
            <a:schemeClr val="tx1"/>
          </a:solidFill>
        </p:spPr>
      </p:pic>
      <p:sp>
        <p:nvSpPr>
          <p:cNvPr id="5" name="Rectangle 4">
            <a:extLst>
              <a:ext uri="{FF2B5EF4-FFF2-40B4-BE49-F238E27FC236}">
                <a16:creationId xmlns:a16="http://schemas.microsoft.com/office/drawing/2014/main" id="{D09BA648-6BB1-4914-B00D-5580B1F706D5}"/>
              </a:ext>
            </a:extLst>
          </p:cNvPr>
          <p:cNvSpPr/>
          <p:nvPr/>
        </p:nvSpPr>
        <p:spPr>
          <a:xfrm>
            <a:off x="1083577" y="6375769"/>
            <a:ext cx="11120818" cy="4856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68021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78A920-DA48-4FC7-B5D9-6116C6A72832}"/>
              </a:ext>
            </a:extLst>
          </p:cNvPr>
          <p:cNvSpPr/>
          <p:nvPr/>
        </p:nvSpPr>
        <p:spPr>
          <a:xfrm>
            <a:off x="3388202" y="308763"/>
            <a:ext cx="5860915" cy="526915"/>
          </a:xfrm>
          <a:prstGeom prst="roundRect">
            <a:avLst/>
          </a:prstGeom>
          <a:solidFill>
            <a:srgbClr val="E2DD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!Bot </a:t>
            </a:r>
            <a:r>
              <a:rPr lang="en-US" dirty="0">
                <a:solidFill>
                  <a:schemeClr val="tx1"/>
                </a:solidFill>
              </a:rPr>
              <a:t>Report –Prod Teams</a:t>
            </a:r>
          </a:p>
        </p:txBody>
      </p:sp>
      <p:pic>
        <p:nvPicPr>
          <p:cNvPr id="5" name="Picture 4">
            <a:extLst>
              <a:ext uri="{FF2B5EF4-FFF2-40B4-BE49-F238E27FC236}">
                <a16:creationId xmlns:a16="http://schemas.microsoft.com/office/drawing/2014/main" id="{EF996DE9-2DAC-422F-8F92-8A20816CEAB2}"/>
              </a:ext>
            </a:extLst>
          </p:cNvPr>
          <p:cNvPicPr>
            <a:picLocks noChangeAspect="1"/>
          </p:cNvPicPr>
          <p:nvPr/>
        </p:nvPicPr>
        <p:blipFill>
          <a:blip r:embed="rId2"/>
          <a:stretch>
            <a:fillRect/>
          </a:stretch>
        </p:blipFill>
        <p:spPr>
          <a:xfrm>
            <a:off x="9414843" y="218325"/>
            <a:ext cx="727599" cy="727599"/>
          </a:xfrm>
          <a:prstGeom prst="rect">
            <a:avLst/>
          </a:prstGeom>
        </p:spPr>
      </p:pic>
      <p:pic>
        <p:nvPicPr>
          <p:cNvPr id="6" name="Picture 5" descr="A picture containing lamp, light, flower&#10;&#10;Description automatically generated">
            <a:extLst>
              <a:ext uri="{FF2B5EF4-FFF2-40B4-BE49-F238E27FC236}">
                <a16:creationId xmlns:a16="http://schemas.microsoft.com/office/drawing/2014/main" id="{7E45C0ED-45C0-4182-81A8-06F2A5D07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469" y="1250479"/>
            <a:ext cx="540849" cy="540849"/>
          </a:xfrm>
          <a:prstGeom prst="rect">
            <a:avLst/>
          </a:prstGeom>
        </p:spPr>
      </p:pic>
      <p:sp>
        <p:nvSpPr>
          <p:cNvPr id="7" name="TextBox 6">
            <a:extLst>
              <a:ext uri="{FF2B5EF4-FFF2-40B4-BE49-F238E27FC236}">
                <a16:creationId xmlns:a16="http://schemas.microsoft.com/office/drawing/2014/main" id="{A0C40F15-A39D-41BC-9FE1-D4F0EE5C986F}"/>
              </a:ext>
            </a:extLst>
          </p:cNvPr>
          <p:cNvSpPr txBox="1"/>
          <p:nvPr/>
        </p:nvSpPr>
        <p:spPr>
          <a:xfrm>
            <a:off x="2814044" y="1032838"/>
            <a:ext cx="3376397" cy="307777"/>
          </a:xfrm>
          <a:prstGeom prst="rect">
            <a:avLst/>
          </a:prstGeom>
          <a:noFill/>
        </p:spPr>
        <p:txBody>
          <a:bodyPr wrap="square" rtlCol="0">
            <a:spAutoFit/>
          </a:bodyPr>
          <a:lstStyle/>
          <a:p>
            <a:r>
              <a:rPr lang="en-US" sz="1400" dirty="0">
                <a:solidFill>
                  <a:schemeClr val="bg2">
                    <a:lumMod val="75000"/>
                  </a:schemeClr>
                </a:solidFill>
              </a:rPr>
              <a:t>O365DSC Bot [1:43 PM]</a:t>
            </a:r>
          </a:p>
        </p:txBody>
      </p:sp>
      <p:sp>
        <p:nvSpPr>
          <p:cNvPr id="8" name="Rectangle: Rounded Corners 7">
            <a:extLst>
              <a:ext uri="{FF2B5EF4-FFF2-40B4-BE49-F238E27FC236}">
                <a16:creationId xmlns:a16="http://schemas.microsoft.com/office/drawing/2014/main" id="{CBA3BDC2-3CB7-4635-84C8-39B92EE0D61C}"/>
              </a:ext>
            </a:extLst>
          </p:cNvPr>
          <p:cNvSpPr/>
          <p:nvPr/>
        </p:nvSpPr>
        <p:spPr>
          <a:xfrm>
            <a:off x="2814044" y="1340615"/>
            <a:ext cx="5860915" cy="62640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Analyzing the current state of the </a:t>
            </a:r>
            <a:r>
              <a:rPr lang="en-US" b="1" dirty="0">
                <a:solidFill>
                  <a:schemeClr val="tx1"/>
                </a:solidFill>
              </a:rPr>
              <a:t>Teams </a:t>
            </a:r>
            <a:r>
              <a:rPr lang="en-US" dirty="0">
                <a:solidFill>
                  <a:schemeClr val="tx1"/>
                </a:solidFill>
              </a:rPr>
              <a:t>workload on </a:t>
            </a:r>
            <a:r>
              <a:rPr lang="en-US" b="1" dirty="0">
                <a:solidFill>
                  <a:schemeClr val="tx1"/>
                </a:solidFill>
              </a:rPr>
              <a:t>Prod</a:t>
            </a:r>
            <a:r>
              <a:rPr lang="en-US" dirty="0">
                <a:solidFill>
                  <a:schemeClr val="tx1"/>
                </a:solidFill>
              </a:rPr>
              <a:t> tenant</a:t>
            </a:r>
          </a:p>
        </p:txBody>
      </p:sp>
      <p:graphicFrame>
        <p:nvGraphicFramePr>
          <p:cNvPr id="9" name="Table 9">
            <a:extLst>
              <a:ext uri="{FF2B5EF4-FFF2-40B4-BE49-F238E27FC236}">
                <a16:creationId xmlns:a16="http://schemas.microsoft.com/office/drawing/2014/main" id="{CD7435FB-3288-413E-A94A-26C903C81480}"/>
              </a:ext>
            </a:extLst>
          </p:cNvPr>
          <p:cNvGraphicFramePr>
            <a:graphicFrameLocks noGrp="1"/>
          </p:cNvGraphicFramePr>
          <p:nvPr/>
        </p:nvGraphicFramePr>
        <p:xfrm>
          <a:off x="2814044" y="2131060"/>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62729407"/>
                    </a:ext>
                  </a:extLst>
                </a:gridCol>
                <a:gridCol w="4064000">
                  <a:extLst>
                    <a:ext uri="{9D8B030D-6E8A-4147-A177-3AD203B41FA5}">
                      <a16:colId xmlns:a16="http://schemas.microsoft.com/office/drawing/2014/main" val="3854392766"/>
                    </a:ext>
                  </a:extLst>
                </a:gridCol>
              </a:tblGrid>
              <a:tr h="370840">
                <a:tc gridSpan="2">
                  <a:txBody>
                    <a:bodyPr/>
                    <a:lstStyle/>
                    <a:p>
                      <a:pPr algn="ctr"/>
                      <a:r>
                        <a:rPr lang="en-US" dirty="0" err="1"/>
                        <a:t>TeamsTeams</a:t>
                      </a:r>
                      <a:r>
                        <a:rPr lang="en-US" dirty="0"/>
                        <a:t> (1/14)</a:t>
                      </a:r>
                    </a:p>
                  </a:txBody>
                  <a:tcPr/>
                </a:tc>
                <a:tc hMerge="1">
                  <a:txBody>
                    <a:bodyPr/>
                    <a:lstStyle/>
                    <a:p>
                      <a:endParaRPr lang="en-US" dirty="0"/>
                    </a:p>
                  </a:txBody>
                  <a:tcPr/>
                </a:tc>
                <a:extLst>
                  <a:ext uri="{0D108BD9-81ED-4DB2-BD59-A6C34878D82A}">
                    <a16:rowId xmlns:a16="http://schemas.microsoft.com/office/drawing/2014/main" val="3579367554"/>
                  </a:ext>
                </a:extLst>
              </a:tr>
              <a:tr h="370840">
                <a:tc>
                  <a:txBody>
                    <a:bodyPr/>
                    <a:lstStyle/>
                    <a:p>
                      <a:r>
                        <a:rPr lang="en-US" dirty="0"/>
                        <a:t>DisplayName</a:t>
                      </a:r>
                    </a:p>
                  </a:txBody>
                  <a:tcPr/>
                </a:tc>
                <a:tc>
                  <a:txBody>
                    <a:bodyPr/>
                    <a:lstStyle/>
                    <a:p>
                      <a:r>
                        <a:rPr lang="en-US" dirty="0"/>
                        <a:t>IP Forum: Digital Workplace</a:t>
                      </a:r>
                    </a:p>
                  </a:txBody>
                  <a:tcPr/>
                </a:tc>
                <a:extLst>
                  <a:ext uri="{0D108BD9-81ED-4DB2-BD59-A6C34878D82A}">
                    <a16:rowId xmlns:a16="http://schemas.microsoft.com/office/drawing/2014/main" val="3827278011"/>
                  </a:ext>
                </a:extLst>
              </a:tr>
              <a:tr h="370840">
                <a:tc>
                  <a:txBody>
                    <a:bodyPr/>
                    <a:lstStyle/>
                    <a:p>
                      <a:r>
                        <a:rPr lang="en-US" dirty="0"/>
                        <a:t>Description</a:t>
                      </a:r>
                    </a:p>
                  </a:txBody>
                  <a:tcPr/>
                </a:tc>
                <a:tc>
                  <a:txBody>
                    <a:bodyPr/>
                    <a:lstStyle/>
                    <a:p>
                      <a:r>
                        <a:rPr lang="en-US" dirty="0"/>
                        <a:t>Discussions around the DW IP</a:t>
                      </a:r>
                    </a:p>
                  </a:txBody>
                  <a:tcPr/>
                </a:tc>
                <a:extLst>
                  <a:ext uri="{0D108BD9-81ED-4DB2-BD59-A6C34878D82A}">
                    <a16:rowId xmlns:a16="http://schemas.microsoft.com/office/drawing/2014/main" val="836305969"/>
                  </a:ext>
                </a:extLst>
              </a:tr>
              <a:tr h="370840">
                <a:tc>
                  <a:txBody>
                    <a:bodyPr/>
                    <a:lstStyle/>
                    <a:p>
                      <a:r>
                        <a:rPr lang="en-US" dirty="0" err="1"/>
                        <a:t>GroupID</a:t>
                      </a:r>
                      <a:endParaRPr lang="en-US" dirty="0"/>
                    </a:p>
                  </a:txBody>
                  <a:tcPr/>
                </a:tc>
                <a:tc>
                  <a:txBody>
                    <a:bodyPr/>
                    <a:lstStyle/>
                    <a:p>
                      <a:r>
                        <a:rPr lang="en-US" dirty="0"/>
                        <a:t>{34256-72435-18354-24682-20154}</a:t>
                      </a:r>
                    </a:p>
                  </a:txBody>
                  <a:tcPr/>
                </a:tc>
                <a:extLst>
                  <a:ext uri="{0D108BD9-81ED-4DB2-BD59-A6C34878D82A}">
                    <a16:rowId xmlns:a16="http://schemas.microsoft.com/office/drawing/2014/main" val="1521744481"/>
                  </a:ext>
                </a:extLst>
              </a:tr>
              <a:tr h="370840">
                <a:tc>
                  <a:txBody>
                    <a:bodyPr/>
                    <a:lstStyle/>
                    <a:p>
                      <a:r>
                        <a:rPr lang="en-US" dirty="0" err="1"/>
                        <a:t>MailNickName</a:t>
                      </a:r>
                      <a:endParaRPr lang="en-US" dirty="0"/>
                    </a:p>
                  </a:txBody>
                  <a:tcPr/>
                </a:tc>
                <a:tc>
                  <a:txBody>
                    <a:bodyPr/>
                    <a:lstStyle/>
                    <a:p>
                      <a:r>
                        <a:rPr lang="en-US" dirty="0" err="1"/>
                        <a:t>IPForumDW</a:t>
                      </a:r>
                      <a:endParaRPr lang="en-US" dirty="0"/>
                    </a:p>
                  </a:txBody>
                  <a:tcPr/>
                </a:tc>
                <a:extLst>
                  <a:ext uri="{0D108BD9-81ED-4DB2-BD59-A6C34878D82A}">
                    <a16:rowId xmlns:a16="http://schemas.microsoft.com/office/drawing/2014/main" val="3433416371"/>
                  </a:ext>
                </a:extLst>
              </a:tr>
              <a:tr h="370840">
                <a:tc>
                  <a:txBody>
                    <a:bodyPr/>
                    <a:lstStyle/>
                    <a:p>
                      <a:r>
                        <a:rPr lang="en-US" dirty="0" err="1"/>
                        <a:t>AllowGiphy</a:t>
                      </a:r>
                      <a:endParaRPr lang="en-US" dirty="0"/>
                    </a:p>
                  </a:txBody>
                  <a:tcPr/>
                </a:tc>
                <a:tc>
                  <a:txBody>
                    <a:bodyPr/>
                    <a:lstStyle/>
                    <a:p>
                      <a:r>
                        <a:rPr lang="en-US" dirty="0"/>
                        <a:t>$True</a:t>
                      </a:r>
                    </a:p>
                  </a:txBody>
                  <a:tcPr/>
                </a:tc>
                <a:extLst>
                  <a:ext uri="{0D108BD9-81ED-4DB2-BD59-A6C34878D82A}">
                    <a16:rowId xmlns:a16="http://schemas.microsoft.com/office/drawing/2014/main" val="3065233159"/>
                  </a:ext>
                </a:extLst>
              </a:tr>
              <a:tr h="370840">
                <a:tc>
                  <a:txBody>
                    <a:bodyPr/>
                    <a:lstStyle/>
                    <a:p>
                      <a:r>
                        <a:rPr lang="en-US" dirty="0" err="1"/>
                        <a:t>AllowStickersAndMemes</a:t>
                      </a:r>
                      <a:endParaRPr lang="en-US" dirty="0"/>
                    </a:p>
                  </a:txBody>
                  <a:tcPr/>
                </a:tc>
                <a:tc>
                  <a:txBody>
                    <a:bodyPr/>
                    <a:lstStyle/>
                    <a:p>
                      <a:r>
                        <a:rPr lang="en-US" dirty="0"/>
                        <a:t>$False</a:t>
                      </a:r>
                    </a:p>
                  </a:txBody>
                  <a:tcPr/>
                </a:tc>
                <a:extLst>
                  <a:ext uri="{0D108BD9-81ED-4DB2-BD59-A6C34878D82A}">
                    <a16:rowId xmlns:a16="http://schemas.microsoft.com/office/drawing/2014/main" val="2306027783"/>
                  </a:ext>
                </a:extLst>
              </a:tr>
            </a:tbl>
          </a:graphicData>
        </a:graphic>
      </p:graphicFrame>
    </p:spTree>
    <p:extLst>
      <p:ext uri="{BB962C8B-B14F-4D97-AF65-F5344CB8AC3E}">
        <p14:creationId xmlns:p14="http://schemas.microsoft.com/office/powerpoint/2010/main" val="22959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1D6931-3B1E-429A-8015-116C1BDDCB11}"/>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4" name="Picture 3" descr="See the source image">
            <a:extLst>
              <a:ext uri="{FF2B5EF4-FFF2-40B4-BE49-F238E27FC236}">
                <a16:creationId xmlns:a16="http://schemas.microsoft.com/office/drawing/2014/main" id="{A7DFF286-6ED9-4AA9-91A4-01A62A968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6">
            <a:extLst>
              <a:ext uri="{FF2B5EF4-FFF2-40B4-BE49-F238E27FC236}">
                <a16:creationId xmlns:a16="http://schemas.microsoft.com/office/drawing/2014/main" id="{7CDA0352-86BD-4EB1-9E6C-759180E599B2}"/>
              </a:ext>
            </a:extLst>
          </p:cNvPr>
          <p:cNvSpPr txBox="1">
            <a:spLocks/>
          </p:cNvSpPr>
          <p:nvPr/>
        </p:nvSpPr>
        <p:spPr>
          <a:xfrm>
            <a:off x="2079625" y="431841"/>
            <a:ext cx="9144000" cy="553998"/>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defTabSz="914400">
              <a:lnSpc>
                <a:spcPct val="90000"/>
              </a:lnSpc>
            </a:pPr>
            <a:r>
              <a:rPr lang="en-US" sz="3200" dirty="0">
                <a:solidFill>
                  <a:schemeClr val="tx1"/>
                </a:solidFill>
                <a:ea typeface="+mj-ea"/>
                <a:cs typeface="+mj-cs"/>
              </a:rPr>
              <a:t>Additional Resources</a:t>
            </a:r>
          </a:p>
        </p:txBody>
      </p:sp>
      <p:sp>
        <p:nvSpPr>
          <p:cNvPr id="12" name="TextBox 11">
            <a:extLst>
              <a:ext uri="{FF2B5EF4-FFF2-40B4-BE49-F238E27FC236}">
                <a16:creationId xmlns:a16="http://schemas.microsoft.com/office/drawing/2014/main" id="{6D8416B7-FF60-40A8-B670-070688E14F43}"/>
              </a:ext>
            </a:extLst>
          </p:cNvPr>
          <p:cNvSpPr txBox="1"/>
          <p:nvPr/>
        </p:nvSpPr>
        <p:spPr>
          <a:xfrm>
            <a:off x="876300" y="1857375"/>
            <a:ext cx="10896600"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YouTube channel:</a:t>
            </a:r>
          </a:p>
          <a:p>
            <a:pPr lvl="1"/>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4"/>
              </a:rPr>
              <a:t>aka.ms/O365DSCVideos</a:t>
            </a:r>
            <a:endParaRPr lang="en-US" sz="2000" dirty="0">
              <a:gradFill>
                <a:gsLst>
                  <a:gs pos="2917">
                    <a:schemeClr val="tx1"/>
                  </a:gs>
                  <a:gs pos="30000">
                    <a:schemeClr val="tx1"/>
                  </a:gs>
                </a:gsLst>
                <a:lin ang="5400000" scaled="0"/>
              </a:gradFill>
            </a:endParaRPr>
          </a:p>
          <a:p>
            <a:pPr lvl="1"/>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Microsoft Virtual Academy session on DSC and ReverseDSC</a:t>
            </a:r>
          </a:p>
          <a:p>
            <a:r>
              <a:rPr lang="en-US" sz="2000" dirty="0">
                <a:gradFill>
                  <a:gsLst>
                    <a:gs pos="2917">
                      <a:schemeClr val="tx1"/>
                    </a:gs>
                    <a:gs pos="30000">
                      <a:schemeClr val="tx1"/>
                    </a:gs>
                  </a:gsLst>
                  <a:lin ang="5400000" scaled="0"/>
                </a:gradFill>
              </a:rPr>
              <a:t>	</a:t>
            </a:r>
            <a:r>
              <a:rPr lang="en-US" sz="2000" dirty="0">
                <a:hlinkClick r:id="rId5"/>
              </a:rPr>
              <a:t>https://channel9.msdn.com/Series/SharePoint-Automation-with-DSC</a:t>
            </a:r>
            <a:endParaRPr lang="en-US" sz="2000" dirty="0"/>
          </a:p>
          <a:p>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Nik Charlebois’ Blog</a:t>
            </a:r>
          </a:p>
          <a:p>
            <a:r>
              <a:rPr lang="en-US" sz="20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6"/>
              </a:rPr>
              <a:t>https://NikCharlebois.com</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2420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4D6A-8B08-460D-BB05-58196593975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060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6600" kern="1200" dirty="0">
                <a:solidFill>
                  <a:schemeClr val="tx1"/>
                </a:solidFill>
                <a:latin typeface="+mj-lt"/>
                <a:ea typeface="+mj-ea"/>
                <a:cs typeface="+mj-cs"/>
              </a:rPr>
              <a:t>Desired State Configuration</a:t>
            </a:r>
          </a:p>
        </p:txBody>
      </p:sp>
      <p:sp>
        <p:nvSpPr>
          <p:cNvPr id="4" name="TextBox 3">
            <a:extLst>
              <a:ext uri="{FF2B5EF4-FFF2-40B4-BE49-F238E27FC236}">
                <a16:creationId xmlns:a16="http://schemas.microsoft.com/office/drawing/2014/main" id="{73DD210E-154A-433A-A9CC-BB442BC0CC3B}"/>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6" name="Picture 5" descr="See the source image">
            <a:extLst>
              <a:ext uri="{FF2B5EF4-FFF2-40B4-BE49-F238E27FC236}">
                <a16:creationId xmlns:a16="http://schemas.microsoft.com/office/drawing/2014/main" id="{0F38FEDC-4370-4722-AB8E-F4366DDB0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1119CFC-E6D3-4D2F-85BB-36916CC0BEF0}"/>
              </a:ext>
            </a:extLst>
          </p:cNvPr>
          <p:cNvPicPr>
            <a:picLocks noChangeAspect="1"/>
          </p:cNvPicPr>
          <p:nvPr/>
        </p:nvPicPr>
        <p:blipFill>
          <a:blip r:embed="rId4"/>
          <a:stretch>
            <a:fillRect/>
          </a:stretch>
        </p:blipFill>
        <p:spPr>
          <a:xfrm>
            <a:off x="-18380" y="-4594"/>
            <a:ext cx="119429" cy="6858000"/>
          </a:xfrm>
          <a:prstGeom prst="rect">
            <a:avLst/>
          </a:prstGeom>
        </p:spPr>
      </p:pic>
    </p:spTree>
    <p:extLst>
      <p:ext uri="{BB962C8B-B14F-4D97-AF65-F5344CB8AC3E}">
        <p14:creationId xmlns:p14="http://schemas.microsoft.com/office/powerpoint/2010/main" val="205790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135909" y="447167"/>
            <a:ext cx="9144000" cy="553998"/>
          </a:xfrm>
        </p:spPr>
        <p:txBody>
          <a:bodyPr vert="horz" lIns="91440" tIns="45720" rIns="91440" bIns="45720" rtlCol="0" anchor="ctr">
            <a:normAutofit fontScale="90000"/>
          </a:bodyPr>
          <a:lstStyle/>
          <a:p>
            <a:pPr defTabSz="914400">
              <a:lnSpc>
                <a:spcPct val="90000"/>
              </a:lnSpc>
            </a:pPr>
            <a:r>
              <a:rPr lang="en-US" sz="3700" dirty="0">
                <a:solidFill>
                  <a:schemeClr val="tx1"/>
                </a:solidFill>
                <a:ea typeface="+mj-ea"/>
                <a:cs typeface="+mj-cs"/>
              </a:rPr>
              <a:t>PowerShell DSC (10,000 feet overview)</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415251" y="2826335"/>
            <a:ext cx="9144000" cy="307777"/>
          </a:xfrm>
        </p:spPr>
        <p:txBody>
          <a:bodyPr vert="horz" lIns="91440" tIns="45720" rIns="91440" bIns="45720" rtlCol="0" anchor="ctr">
            <a:noAutofit/>
          </a:bodyPr>
          <a:lstStyle/>
          <a:p>
            <a:pPr marL="342900" indent="-228600" defTabSz="914400">
              <a:lnSpc>
                <a:spcPct val="90000"/>
              </a:lnSpc>
              <a:buFont typeface="Arial" panose="020B0604020202020204" pitchFamily="34" charset="0"/>
              <a:buChar char="•"/>
            </a:pPr>
            <a:r>
              <a:rPr lang="en-US" sz="2400" dirty="0">
                <a:solidFill>
                  <a:srgbClr val="000000"/>
                </a:solidFill>
              </a:rPr>
              <a:t>Deployment Automation and monitoring solution;</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Ensures that environments get to &amp; stay in their Desired State;</a:t>
            </a:r>
          </a:p>
          <a:p>
            <a:pPr marL="342900" indent="-228600" defTabSz="914400">
              <a:lnSpc>
                <a:spcPct val="90000"/>
              </a:lnSpc>
              <a:buFont typeface="Arial" panose="020B0604020202020204" pitchFamily="34" charset="0"/>
              <a:buChar char="•"/>
            </a:pPr>
            <a:endParaRPr lang="en-US" sz="2400" dirty="0">
              <a:solidFill>
                <a:srgbClr val="000000"/>
              </a:solidFill>
            </a:endParaRPr>
          </a:p>
          <a:p>
            <a:pPr marL="342900" indent="-228600" defTabSz="914400">
              <a:lnSpc>
                <a:spcPct val="90000"/>
              </a:lnSpc>
              <a:buFont typeface="Arial" panose="020B0604020202020204" pitchFamily="34" charset="0"/>
              <a:buChar char="•"/>
            </a:pPr>
            <a:r>
              <a:rPr lang="en-US" sz="2400" dirty="0">
                <a:solidFill>
                  <a:srgbClr val="000000"/>
                </a:solidFill>
              </a:rPr>
              <a:t>PowerShell 4.0+ (therefore no support for SP2010);</a:t>
            </a:r>
          </a:p>
        </p:txBody>
      </p:sp>
      <p:sp>
        <p:nvSpPr>
          <p:cNvPr id="4" name="TextBox 3">
            <a:extLst>
              <a:ext uri="{FF2B5EF4-FFF2-40B4-BE49-F238E27FC236}">
                <a16:creationId xmlns:a16="http://schemas.microsoft.com/office/drawing/2014/main" id="{7DD79CDE-CBF1-4D81-8752-F7FA78E7C27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D95C8757-9CF1-424B-A888-21555A6C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B6AA18E-EB3D-42EC-A974-403A0C3166C7}"/>
              </a:ext>
            </a:extLst>
          </p:cNvPr>
          <p:cNvPicPr>
            <a:picLocks noChangeAspect="1"/>
          </p:cNvPicPr>
          <p:nvPr/>
        </p:nvPicPr>
        <p:blipFill>
          <a:blip r:embed="rId4"/>
          <a:stretch>
            <a:fillRect/>
          </a:stretch>
        </p:blipFill>
        <p:spPr>
          <a:xfrm>
            <a:off x="-18380" y="-4594"/>
            <a:ext cx="119429" cy="6858000"/>
          </a:xfrm>
          <a:prstGeom prst="rect">
            <a:avLst/>
          </a:prstGeom>
        </p:spPr>
      </p:pic>
      <p:pic>
        <p:nvPicPr>
          <p:cNvPr id="1026" name="Picture 2" descr="See the source image">
            <a:extLst>
              <a:ext uri="{FF2B5EF4-FFF2-40B4-BE49-F238E27FC236}">
                <a16:creationId xmlns:a16="http://schemas.microsoft.com/office/drawing/2014/main" id="{DF36611E-D6C7-4C96-B638-A428E0D70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4484" y="387777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63792"/>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695036" y="2189018"/>
            <a:ext cx="9144000" cy="307777"/>
          </a:xfrm>
        </p:spPr>
        <p:txBody>
          <a:bodyPr vert="horz" lIns="91440" tIns="45720" rIns="91440" bIns="45720" rtlCol="0">
            <a:normAutofit fontScale="85000" lnSpcReduction="20000"/>
          </a:bodyPr>
          <a:lstStyle/>
          <a:p>
            <a:pPr marL="342900" indent="-228600" defTabSz="914400">
              <a:lnSpc>
                <a:spcPct val="90000"/>
              </a:lnSpc>
              <a:buFont typeface="Arial" panose="020B0604020202020204" pitchFamily="34" charset="0"/>
              <a:buChar char="•"/>
            </a:pPr>
            <a:r>
              <a:rPr lang="en-US" sz="2400" dirty="0">
                <a:solidFill>
                  <a:schemeClr val="tx1"/>
                </a:solidFill>
              </a:rPr>
              <a:t>It’s a Declarative approach</a:t>
            </a:r>
            <a:r>
              <a:rPr lang="en-US" sz="2400" dirty="0">
                <a:solidFill>
                  <a:schemeClr val="tx1"/>
                </a:solidFill>
                <a:latin typeface="+mn-lt"/>
                <a:cs typeface="+mn-cs"/>
              </a:rPr>
              <a:t>;</a:t>
            </a: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p:txBody>
      </p:sp>
      <p:pic>
        <p:nvPicPr>
          <p:cNvPr id="4" name="Picture 3">
            <a:extLst>
              <a:ext uri="{FF2B5EF4-FFF2-40B4-BE49-F238E27FC236}">
                <a16:creationId xmlns:a16="http://schemas.microsoft.com/office/drawing/2014/main" id="{68226EB7-F4F0-40DA-98FF-7F6C746166F0}"/>
              </a:ext>
            </a:extLst>
          </p:cNvPr>
          <p:cNvPicPr>
            <a:picLocks noChangeAspect="1"/>
          </p:cNvPicPr>
          <p:nvPr/>
        </p:nvPicPr>
        <p:blipFill>
          <a:blip r:embed="rId3"/>
          <a:stretch>
            <a:fillRect/>
          </a:stretch>
        </p:blipFill>
        <p:spPr>
          <a:xfrm>
            <a:off x="1460809" y="2672612"/>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38CDFBA-8FAA-4EC4-A162-200B9E129F30}"/>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8" name="Picture 7" descr="See the source image">
            <a:extLst>
              <a:ext uri="{FF2B5EF4-FFF2-40B4-BE49-F238E27FC236}">
                <a16:creationId xmlns:a16="http://schemas.microsoft.com/office/drawing/2014/main" id="{10462D2E-500C-414E-9957-4A84521CC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8DA972-3C5B-4EB8-BCA5-B01E6320B12D}"/>
              </a:ext>
            </a:extLst>
          </p:cNvPr>
          <p:cNvPicPr>
            <a:picLocks noChangeAspect="1"/>
          </p:cNvPicPr>
          <p:nvPr/>
        </p:nvPicPr>
        <p:blipFill>
          <a:blip r:embed="rId5"/>
          <a:stretch>
            <a:fillRect/>
          </a:stretch>
        </p:blipFill>
        <p:spPr>
          <a:xfrm>
            <a:off x="-18380" y="-4594"/>
            <a:ext cx="119429" cy="6858000"/>
          </a:xfrm>
          <a:prstGeom prst="rect">
            <a:avLst/>
          </a:prstGeom>
        </p:spPr>
      </p:pic>
    </p:spTree>
    <p:extLst>
      <p:ext uri="{BB962C8B-B14F-4D97-AF65-F5344CB8AC3E}">
        <p14:creationId xmlns:p14="http://schemas.microsoft.com/office/powerpoint/2010/main" val="3271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2C94-A0A1-4DF0-9DEF-FF0384B280F4}"/>
              </a:ext>
            </a:extLst>
          </p:cNvPr>
          <p:cNvSpPr>
            <a:spLocks noGrp="1"/>
          </p:cNvSpPr>
          <p:nvPr>
            <p:ph type="title"/>
          </p:nvPr>
        </p:nvSpPr>
        <p:spPr>
          <a:xfrm>
            <a:off x="2021788" y="455285"/>
            <a:ext cx="9144000" cy="553998"/>
          </a:xfrm>
        </p:spPr>
        <p:txBody>
          <a:bodyPr vert="horz" lIns="91440" tIns="45720" rIns="91440" bIns="45720" rtlCol="0" anchor="ctr">
            <a:normAutofit fontScale="90000"/>
          </a:bodyPr>
          <a:lstStyle/>
          <a:p>
            <a:pPr defTabSz="914400">
              <a:lnSpc>
                <a:spcPct val="90000"/>
              </a:lnSpc>
            </a:pPr>
            <a:r>
              <a:rPr lang="en-US" sz="4400" dirty="0">
                <a:ea typeface="+mj-ea"/>
                <a:cs typeface="+mj-cs"/>
              </a:rPr>
              <a:t>Difference with Classic PowerShell</a:t>
            </a:r>
          </a:p>
        </p:txBody>
      </p:sp>
      <p:sp>
        <p:nvSpPr>
          <p:cNvPr id="3" name="Text Placeholder 2">
            <a:extLst>
              <a:ext uri="{FF2B5EF4-FFF2-40B4-BE49-F238E27FC236}">
                <a16:creationId xmlns:a16="http://schemas.microsoft.com/office/drawing/2014/main" id="{94866C8C-AEC5-4F1A-AA8C-D0900926497D}"/>
              </a:ext>
            </a:extLst>
          </p:cNvPr>
          <p:cNvSpPr>
            <a:spLocks noGrp="1"/>
          </p:cNvSpPr>
          <p:nvPr>
            <p:ph type="body" sz="quarter" idx="12"/>
          </p:nvPr>
        </p:nvSpPr>
        <p:spPr>
          <a:xfrm>
            <a:off x="151937" y="2761275"/>
            <a:ext cx="9144000" cy="307777"/>
          </a:xfrm>
        </p:spPr>
        <p:txBody>
          <a:bodyPr vert="horz" lIns="91440" tIns="45720" rIns="91440" bIns="45720" rtlCol="0">
            <a:noAutofit/>
          </a:bodyPr>
          <a:lstStyle/>
          <a:p>
            <a:pPr marL="114300" indent="0" defTabSz="914400">
              <a:lnSpc>
                <a:spcPct val="90000"/>
              </a:lnSpc>
              <a:buNone/>
            </a:pPr>
            <a:r>
              <a:rPr lang="en-US" sz="2400" b="1" u="sng" dirty="0">
                <a:solidFill>
                  <a:schemeClr val="tx1"/>
                </a:solidFill>
              </a:rPr>
              <a:t>Declarative:</a:t>
            </a:r>
            <a:endParaRPr lang="en-US" sz="2400" b="1" u="sng"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indent="-228600" defTabSz="914400">
              <a:lnSpc>
                <a:spcPct val="90000"/>
              </a:lnSpc>
              <a:buFont typeface="Arial" panose="020B0604020202020204" pitchFamily="34" charset="0"/>
              <a:buChar char="•"/>
            </a:pPr>
            <a:endParaRPr lang="en-US" sz="2400" dirty="0">
              <a:solidFill>
                <a:schemeClr val="tx1"/>
              </a:solidFill>
              <a:latin typeface="+mn-lt"/>
              <a:cs typeface="+mn-cs"/>
            </a:endParaRPr>
          </a:p>
          <a:p>
            <a:pPr indent="-228600" defTabSz="914400">
              <a:lnSpc>
                <a:spcPct val="90000"/>
              </a:lnSpc>
              <a:buFont typeface="Arial" panose="020B0604020202020204" pitchFamily="34" charset="0"/>
              <a:buChar char="•"/>
            </a:pPr>
            <a:endParaRPr lang="en-US" sz="2400" dirty="0">
              <a:solidFill>
                <a:schemeClr val="tx1"/>
              </a:solidFill>
            </a:endParaRPr>
          </a:p>
          <a:p>
            <a:pPr marL="0" indent="0" defTabSz="914400">
              <a:lnSpc>
                <a:spcPct val="90000"/>
              </a:lnSpc>
              <a:buNone/>
            </a:pPr>
            <a:r>
              <a:rPr lang="en-US" sz="2400" dirty="0">
                <a:solidFill>
                  <a:schemeClr val="tx1"/>
                </a:solidFill>
              </a:rPr>
              <a:t>  </a:t>
            </a:r>
          </a:p>
          <a:p>
            <a:pPr marL="0" indent="0" defTabSz="914400">
              <a:lnSpc>
                <a:spcPct val="90000"/>
              </a:lnSpc>
              <a:buNone/>
            </a:pPr>
            <a:endParaRPr lang="en-US" sz="2400" b="1" u="sng" dirty="0">
              <a:solidFill>
                <a:schemeClr val="tx1"/>
              </a:solidFill>
            </a:endParaRPr>
          </a:p>
          <a:p>
            <a:pPr marL="0" indent="0" defTabSz="914400">
              <a:lnSpc>
                <a:spcPct val="90000"/>
              </a:lnSpc>
              <a:buNone/>
            </a:pPr>
            <a:r>
              <a:rPr lang="en-US" sz="2400" dirty="0">
                <a:solidFill>
                  <a:schemeClr val="tx1"/>
                </a:solidFill>
              </a:rPr>
              <a:t>  </a:t>
            </a:r>
            <a:r>
              <a:rPr lang="en-US" sz="2400" b="1" u="sng" dirty="0">
                <a:solidFill>
                  <a:schemeClr val="tx1"/>
                </a:solidFill>
              </a:rPr>
              <a:t>Imperative:</a:t>
            </a:r>
            <a:endParaRPr lang="en-US" sz="2400" b="1" u="sng" dirty="0">
              <a:solidFill>
                <a:schemeClr val="tx1"/>
              </a:solidFill>
              <a:latin typeface="+mn-lt"/>
              <a:cs typeface="+mn-cs"/>
            </a:endParaRPr>
          </a:p>
        </p:txBody>
      </p:sp>
      <p:pic>
        <p:nvPicPr>
          <p:cNvPr id="5" name="Picture 4">
            <a:extLst>
              <a:ext uri="{FF2B5EF4-FFF2-40B4-BE49-F238E27FC236}">
                <a16:creationId xmlns:a16="http://schemas.microsoft.com/office/drawing/2014/main" id="{A87C569C-E724-48FA-879E-E210C1E5BFA6}"/>
              </a:ext>
            </a:extLst>
          </p:cNvPr>
          <p:cNvPicPr>
            <a:picLocks noChangeAspect="1"/>
          </p:cNvPicPr>
          <p:nvPr/>
        </p:nvPicPr>
        <p:blipFill>
          <a:blip r:embed="rId3"/>
          <a:stretch>
            <a:fillRect/>
          </a:stretch>
        </p:blipFill>
        <p:spPr>
          <a:xfrm>
            <a:off x="2205194" y="4914437"/>
            <a:ext cx="6886625" cy="885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F09DAAD-00B6-4EBE-8C19-29F4E228224C}"/>
              </a:ext>
            </a:extLst>
          </p:cNvPr>
          <p:cNvPicPr>
            <a:picLocks noChangeAspect="1"/>
          </p:cNvPicPr>
          <p:nvPr/>
        </p:nvPicPr>
        <p:blipFill>
          <a:blip r:embed="rId4"/>
          <a:stretch>
            <a:fillRect/>
          </a:stretch>
        </p:blipFill>
        <p:spPr>
          <a:xfrm>
            <a:off x="2205194" y="2029755"/>
            <a:ext cx="9393300" cy="2307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FCCCEFB7-2D5F-45E1-A0E8-42920B32F283}"/>
              </a:ext>
            </a:extLst>
          </p:cNvPr>
          <p:cNvSpPr txBox="1"/>
          <p:nvPr/>
        </p:nvSpPr>
        <p:spPr>
          <a:xfrm>
            <a:off x="10173274" y="6377825"/>
            <a:ext cx="198502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@NikCharlebois</a:t>
            </a:r>
          </a:p>
        </p:txBody>
      </p:sp>
      <p:pic>
        <p:nvPicPr>
          <p:cNvPr id="7" name="Picture 6" descr="See the source image">
            <a:extLst>
              <a:ext uri="{FF2B5EF4-FFF2-40B4-BE49-F238E27FC236}">
                <a16:creationId xmlns:a16="http://schemas.microsoft.com/office/drawing/2014/main" id="{7DDB8514-3BD6-492D-A563-03968A1016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046" y="6377825"/>
            <a:ext cx="379086" cy="3790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BCE47B6-7B78-4EDF-AC22-71F865F369BE}"/>
              </a:ext>
            </a:extLst>
          </p:cNvPr>
          <p:cNvPicPr>
            <a:picLocks noChangeAspect="1"/>
          </p:cNvPicPr>
          <p:nvPr/>
        </p:nvPicPr>
        <p:blipFill>
          <a:blip r:embed="rId6"/>
          <a:stretch>
            <a:fillRect/>
          </a:stretch>
        </p:blipFill>
        <p:spPr>
          <a:xfrm>
            <a:off x="-18380" y="-4594"/>
            <a:ext cx="119429" cy="6858000"/>
          </a:xfrm>
          <a:prstGeom prst="rect">
            <a:avLst/>
          </a:prstGeom>
        </p:spPr>
      </p:pic>
    </p:spTree>
    <p:extLst>
      <p:ext uri="{BB962C8B-B14F-4D97-AF65-F5344CB8AC3E}">
        <p14:creationId xmlns:p14="http://schemas.microsoft.com/office/powerpoint/2010/main" val="248306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troduction to PowerShell DSC for SharePoint.potx" id="{A5E61F34-473D-4B81-8F7A-9E503B7947C1}" vid="{CFF41E8D-1018-4E90-989B-ABF22F6BD43B}"/>
    </a:ext>
  </a:extLst>
</a:theme>
</file>

<file path=ppt/theme/theme2.xml><?xml version="1.0" encoding="utf-8"?>
<a:theme xmlns:a="http://schemas.openxmlformats.org/drawingml/2006/main" name="5-30055_SharePoint Template 2012 - 16x9 - White Backgrou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C9CAF04B723241A07FEC29024C8751" ma:contentTypeVersion="4" ma:contentTypeDescription="Create a new document." ma:contentTypeScope="" ma:versionID="c497b53895509ab84b19908cd0580fb2">
  <xsd:schema xmlns:xsd="http://www.w3.org/2001/XMLSchema" xmlns:xs="http://www.w3.org/2001/XMLSchema" xmlns:p="http://schemas.microsoft.com/office/2006/metadata/properties" xmlns:ns2="f5cd58db-31c5-4822-9451-b03f8bbfb1d1" targetNamespace="http://schemas.microsoft.com/office/2006/metadata/properties" ma:root="true" ma:fieldsID="fe9c46990d5040b11cb689d14b126b2e" ns2:_="">
    <xsd:import namespace="f5cd58db-31c5-4822-9451-b03f8bbfb1d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cd58db-31c5-4822-9451-b03f8bbfb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f5cd58db-31c5-4822-9451-b03f8bbfb1d1"/>
  </ds:schemaRefs>
</ds:datastoreItem>
</file>

<file path=customXml/itemProps3.xml><?xml version="1.0" encoding="utf-8"?>
<ds:datastoreItem xmlns:ds="http://schemas.openxmlformats.org/officeDocument/2006/customXml" ds:itemID="{B7101614-0DE5-4EF4-AE17-0C5E2713E83B}">
  <ds:schemaRefs>
    <ds:schemaRef ds:uri="f5cd58db-31c5-4822-9451-b03f8bbfb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1533</TotalTime>
  <Words>2080</Words>
  <Application>Microsoft Office PowerPoint</Application>
  <PresentationFormat>Widescreen</PresentationFormat>
  <Paragraphs>440</Paragraphs>
  <Slides>55</Slides>
  <Notes>22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Arial</vt:lpstr>
      <vt:lpstr>Arial Nova Light</vt:lpstr>
      <vt:lpstr>Consolas</vt:lpstr>
      <vt:lpstr>Segoe</vt:lpstr>
      <vt:lpstr>Segoe UI</vt:lpstr>
      <vt:lpstr>Segoe UI Light</vt:lpstr>
      <vt:lpstr>Segoe UI Semibold</vt:lpstr>
      <vt:lpstr>Segoe UI Semilight</vt:lpstr>
      <vt:lpstr>Wingdings</vt:lpstr>
      <vt:lpstr>WHITE TEMPLATE</vt:lpstr>
      <vt:lpstr>5-30055_SharePoint Template 2012 - 16x9 - White Background</vt:lpstr>
      <vt:lpstr>9-51052_Microsoft_Ready_Template_Light</vt:lpstr>
      <vt:lpstr>PowerPoint Presentation</vt:lpstr>
      <vt:lpstr>‏@NikCharlebois</vt:lpstr>
      <vt:lpstr>Managing Expectations</vt:lpstr>
      <vt:lpstr>Agenda</vt:lpstr>
      <vt:lpstr>Famous Last Words</vt:lpstr>
      <vt:lpstr>Desired State Configuration</vt:lpstr>
      <vt:lpstr>PowerShell DSC (10,000 feet overview)</vt:lpstr>
      <vt:lpstr>Difference with Classic PowerShell</vt:lpstr>
      <vt:lpstr>Difference with Classic PowerShell</vt:lpstr>
      <vt:lpstr>Monitor Configuration Drifts</vt:lpstr>
      <vt:lpstr>Ensure</vt:lpstr>
      <vt:lpstr>DSC Modules</vt:lpstr>
      <vt:lpstr>Demo 1</vt:lpstr>
      <vt:lpstr>Office365DSC</vt:lpstr>
      <vt:lpstr>What does Office 365 DSC have to offer?</vt:lpstr>
      <vt:lpstr>Office365DSC</vt:lpstr>
      <vt:lpstr>Logic Flow</vt:lpstr>
      <vt:lpstr>Community</vt:lpstr>
      <vt:lpstr>PowerPoint Presentation</vt:lpstr>
      <vt:lpstr>PowerPoint Presentation</vt:lpstr>
      <vt:lpstr>PowerPoint Presentation</vt:lpstr>
      <vt:lpstr>Partner – SysKit Trace</vt:lpstr>
      <vt:lpstr>Demo 2</vt:lpstr>
      <vt:lpstr>ReverseDSC</vt:lpstr>
      <vt:lpstr>ReverseDSC</vt:lpstr>
      <vt:lpstr>ReverseDSC Scenarios</vt:lpstr>
      <vt:lpstr>Demo 3</vt:lpstr>
      <vt:lpstr>Demo 4</vt:lpstr>
      <vt:lpstr>Azure Automation</vt:lpstr>
      <vt:lpstr>Dedicated Virtual Machine Agent</vt:lpstr>
      <vt:lpstr>Pull Server</vt:lpstr>
      <vt:lpstr>Overview of AADSC</vt:lpstr>
      <vt:lpstr>Overview of AADSC[…]</vt:lpstr>
      <vt:lpstr>Process – With Dedicated VM Agent</vt:lpstr>
      <vt:lpstr>Azure Automation</vt:lpstr>
      <vt:lpstr>Azure DevOPS</vt:lpstr>
      <vt:lpstr>Azure DevOPS</vt:lpstr>
      <vt:lpstr>“Agentless Process” with Pipelines</vt:lpstr>
      <vt:lpstr>Monitoring Process</vt:lpstr>
      <vt:lpstr>Demo 5</vt:lpstr>
      <vt:lpstr>Roadmap</vt:lpstr>
      <vt:lpstr>PowerPoint Presentation</vt:lpstr>
      <vt:lpstr>ChatOPS</vt:lpstr>
      <vt:lpstr>Scenario #1</vt:lpstr>
      <vt:lpstr>PowerPoint Presentation</vt:lpstr>
      <vt:lpstr>PowerPoint Presentation</vt:lpstr>
      <vt:lpstr>PowerPoint Presentation</vt:lpstr>
      <vt:lpstr>PowerPoint Presentation</vt:lpstr>
      <vt:lpstr>PowerPoint Presentation</vt:lpstr>
      <vt:lpstr>Scenario #2</vt:lpstr>
      <vt:lpstr>PowerPoint Presentation</vt:lpstr>
      <vt:lpstr>Scenario #3</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Charlebois</dc:creator>
  <cp:lastModifiedBy>Nik Charlebois</cp:lastModifiedBy>
  <cp:revision>9</cp:revision>
  <dcterms:created xsi:type="dcterms:W3CDTF">2020-02-18T21:46:18Z</dcterms:created>
  <dcterms:modified xsi:type="dcterms:W3CDTF">2020-02-19T23:25:36Z</dcterms:modified>
</cp:coreProperties>
</file>